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75" r:id="rId3"/>
    <p:sldId id="257" r:id="rId4"/>
    <p:sldId id="258" r:id="rId5"/>
    <p:sldId id="272" r:id="rId6"/>
    <p:sldId id="273" r:id="rId7"/>
    <p:sldId id="274" r:id="rId8"/>
    <p:sldId id="259" r:id="rId9"/>
    <p:sldId id="260" r:id="rId10"/>
    <p:sldId id="261" r:id="rId11"/>
    <p:sldId id="262" r:id="rId12"/>
    <p:sldId id="263" r:id="rId13"/>
    <p:sldId id="264" r:id="rId14"/>
    <p:sldId id="268" r:id="rId15"/>
    <p:sldId id="270" r:id="rId16"/>
    <p:sldId id="271" r:id="rId17"/>
    <p:sldId id="265" r:id="rId18"/>
    <p:sldId id="26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FF"/>
    <a:srgbClr val="3333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72" autoAdjust="0"/>
    <p:restoredTop sz="94660"/>
  </p:normalViewPr>
  <p:slideViewPr>
    <p:cSldViewPr>
      <p:cViewPr>
        <p:scale>
          <a:sx n="100" d="100"/>
          <a:sy n="100" d="100"/>
        </p:scale>
        <p:origin x="-45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42732-6876-4A00-9E87-374FEC12479C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381FA-5376-45A9-90F3-06AAF2B40A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381FA-5376-45A9-90F3-06AAF2B40A8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FBAC5B1-948D-482C-A28E-2FA52EFBD9A3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DFB5F4-AB7D-47E7-95C8-D27159D60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BAC5B1-948D-482C-A28E-2FA52EFBD9A3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DFB5F4-AB7D-47E7-95C8-D27159D60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BAC5B1-948D-482C-A28E-2FA52EFBD9A3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DFB5F4-AB7D-47E7-95C8-D27159D60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BAC5B1-948D-482C-A28E-2FA52EFBD9A3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DFB5F4-AB7D-47E7-95C8-D27159D604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BAC5B1-948D-482C-A28E-2FA52EFBD9A3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DFB5F4-AB7D-47E7-95C8-D27159D604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BAC5B1-948D-482C-A28E-2FA52EFBD9A3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DFB5F4-AB7D-47E7-95C8-D27159D604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BAC5B1-948D-482C-A28E-2FA52EFBD9A3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DFB5F4-AB7D-47E7-95C8-D27159D60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BAC5B1-948D-482C-A28E-2FA52EFBD9A3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DFB5F4-AB7D-47E7-95C8-D27159D604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BAC5B1-948D-482C-A28E-2FA52EFBD9A3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DFB5F4-AB7D-47E7-95C8-D27159D60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FBAC5B1-948D-482C-A28E-2FA52EFBD9A3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DFB5F4-AB7D-47E7-95C8-D27159D60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FBAC5B1-948D-482C-A28E-2FA52EFBD9A3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DFB5F4-AB7D-47E7-95C8-D27159D604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FBAC5B1-948D-482C-A28E-2FA52EFBD9A3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BDFB5F4-AB7D-47E7-95C8-D27159D60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../project_support/student_support/&#1045;&#1074;&#1082;&#1083;&#1080;&#1076;_&#1084;&#1072;&#1090;&#1077;&#1084;&#1072;&#1090;&#1080;&#1082;.doc" TargetMode="External"/><Relationship Id="rId7" Type="http://schemas.openxmlformats.org/officeDocument/2006/relationships/image" Target="../media/image13.wmf"/><Relationship Id="rId2" Type="http://schemas.openxmlformats.org/officeDocument/2006/relationships/hyperlink" Target="../../project_support/student_support/evklid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hyperlink" Target="http://ru.wikipedia.org/wiki/%D0%98%D0%B7%D0%BE%D0%B1%D1%80%D0%B0%D0%B6%D0%B5%D0%BD%D0%B8%D0%B5:Euklid2.jpg" TargetMode="External"/><Relationship Id="rId4" Type="http://schemas.openxmlformats.org/officeDocument/2006/relationships/hyperlink" Target="../../project_support/student_support/aksioma_postulat.doc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club.foto.ua/uploads/photos/137/137125_2.jpeg" TargetMode="External"/><Relationship Id="rId3" Type="http://schemas.openxmlformats.org/officeDocument/2006/relationships/image" Target="../media/image14.jpeg"/><Relationship Id="rId7" Type="http://schemas.openxmlformats.org/officeDocument/2006/relationships/image" Target="../media/image16.jpeg"/><Relationship Id="rId2" Type="http://schemas.openxmlformats.org/officeDocument/2006/relationships/hyperlink" Target="http://www.samara-photo.ru/images/472c10eeec169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jplus.ru/img4/v/i/vinifoto/_DSC7896a1.jpg" TargetMode="External"/><Relationship Id="rId5" Type="http://schemas.openxmlformats.org/officeDocument/2006/relationships/image" Target="../media/image15.jpeg"/><Relationship Id="rId4" Type="http://schemas.openxmlformats.org/officeDocument/2006/relationships/hyperlink" Target="http://www.photoscape.ru/misc/dsc/uploaded/0EE100BBEB88420C1B8D405A5327E785/sv_vo_parallel_nyh_p.jpg" TargetMode="External"/><Relationship Id="rId9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Рисунок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357290" y="2000240"/>
            <a:ext cx="6357982" cy="1428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b="1" i="1" u="sng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i="1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 Math" pitchFamily="18" charset="0"/>
                <a:ea typeface="Cambria Math" pitchFamily="18" charset="0"/>
                <a:cs typeface="Cambria Math" pitchFamily="18" charset="0"/>
              </a:rPr>
              <a:t>Решение задач по теме  «</a:t>
            </a:r>
            <a:r>
              <a:rPr kumimoji="0" lang="ru-RU" sz="44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mbria Math" pitchFamily="18" charset="0"/>
                <a:ea typeface="Cambria Math" pitchFamily="18" charset="0"/>
                <a:cs typeface="Cambria Math" pitchFamily="18" charset="0"/>
              </a:rPr>
              <a:t>Параллельные </a:t>
            </a:r>
            <a:br>
              <a:rPr kumimoji="0" lang="ru-RU" sz="44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kumimoji="0" lang="ru-RU" sz="44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mbria Math" pitchFamily="18" charset="0"/>
                <a:ea typeface="Cambria Math" pitchFamily="18" charset="0"/>
                <a:cs typeface="Cambria Math" pitchFamily="18" charset="0"/>
              </a:rPr>
              <a:t>прямые».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mbria Math" pitchFamily="18" charset="0"/>
                <a:ea typeface="Cambria Math" pitchFamily="18" charset="0"/>
                <a:cs typeface="Cambria Math" pitchFamily="18" charset="0"/>
              </a:rPr>
              <a:t>7  класс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779838" y="4724400"/>
            <a:ext cx="5000625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mbria Math" pitchFamily="18" charset="0"/>
                <a:ea typeface="Cambria Math" pitchFamily="18" charset="0"/>
                <a:cs typeface="Cambria Math" pitchFamily="18" charset="0"/>
              </a:rPr>
              <a:t>Учитель математики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 Math" pitchFamily="18" charset="0"/>
                <a:ea typeface="Cambria Math" pitchFamily="18" charset="0"/>
                <a:cs typeface="Cambria Math" pitchFamily="18" charset="0"/>
              </a:rPr>
              <a:t>Павлова Ольга Викторовна</a:t>
            </a: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357167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 Math" pitchFamily="18" charset="0"/>
                <a:ea typeface="Cambria Math" pitchFamily="18" charset="0"/>
                <a:cs typeface="Cambria Math" pitchFamily="18" charset="0"/>
              </a:rPr>
              <a:t>МОУ  СОШ с. </a:t>
            </a:r>
            <a:r>
              <a:rPr lang="ru-RU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 Math" pitchFamily="18" charset="0"/>
                <a:ea typeface="Cambria Math" pitchFamily="18" charset="0"/>
                <a:cs typeface="Cambria Math" pitchFamily="18" charset="0"/>
              </a:rPr>
              <a:t>Свищёвки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 Math" pitchFamily="18" charset="0"/>
                <a:ea typeface="Cambria Math" pitchFamily="18" charset="0"/>
                <a:cs typeface="Cambria Math" pitchFamily="18" charset="0"/>
              </a:rPr>
              <a:t> им. П.И. </a:t>
            </a:r>
            <a:r>
              <a:rPr lang="ru-RU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 Math" pitchFamily="18" charset="0"/>
                <a:ea typeface="Cambria Math" pitchFamily="18" charset="0"/>
                <a:cs typeface="Cambria Math" pitchFamily="18" charset="0"/>
              </a:rPr>
              <a:t>Мацыгина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 Math" pitchFamily="18" charset="0"/>
                <a:ea typeface="Cambria Math" pitchFamily="18" charset="0"/>
                <a:cs typeface="Cambria Math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8424" y="5286389"/>
            <a:ext cx="576064" cy="44686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1400" dirty="0" smtClean="0"/>
              <a:t>№3</a:t>
            </a:r>
          </a:p>
          <a:p>
            <a:pPr>
              <a:buNone/>
            </a:pPr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Задача № 5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Найдите градусные меры углов 1, 2, 3</a:t>
            </a:r>
            <a:endParaRPr lang="ru-RU" sz="42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571604" y="3429000"/>
            <a:ext cx="621510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500166" y="5286388"/>
            <a:ext cx="621510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678629" y="3036091"/>
            <a:ext cx="4286280" cy="20717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3536149" y="2250273"/>
            <a:ext cx="4286280" cy="36433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71736" y="3500438"/>
            <a:ext cx="711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63°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928794" y="4929198"/>
            <a:ext cx="373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14546" y="5357826"/>
            <a:ext cx="642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117°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643438" y="3071810"/>
            <a:ext cx="373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29190" y="3429000"/>
            <a:ext cx="444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43702" y="4929198"/>
            <a:ext cx="828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141°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572396" y="3071810"/>
            <a:ext cx="440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858148" y="492919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571604" y="6143644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7572396" y="614364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143900" y="5214950"/>
            <a:ext cx="1000100" cy="911213"/>
          </a:xfrm>
        </p:spPr>
        <p:txBody>
          <a:bodyPr>
            <a:normAutofit/>
          </a:bodyPr>
          <a:lstStyle/>
          <a:p>
            <a:r>
              <a:rPr lang="ru-RU" sz="1400" dirty="0" smtClean="0"/>
              <a:t>№4</a:t>
            </a:r>
          </a:p>
          <a:p>
            <a:endParaRPr lang="ru-RU" sz="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572560" cy="1571636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Задача №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Дано: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en-US" sz="3800" dirty="0" smtClean="0">
                <a:latin typeface="Cambria Math"/>
                <a:ea typeface="Cambria Math"/>
                <a:cs typeface="Times New Roman" pitchFamily="18" charset="0"/>
              </a:rPr>
              <a:t>∣∣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CD, AB = BC, </a:t>
            </a:r>
            <a:r>
              <a:rPr lang="en-US" sz="38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∠ABF = 45°.</a:t>
            </a:r>
            <a:br>
              <a:rPr lang="en-US" sz="3800" dirty="0" smtClean="0">
                <a:latin typeface="Times New Roman" pitchFamily="18" charset="0"/>
                <a:ea typeface="Cambria Math"/>
                <a:cs typeface="Times New Roman" pitchFamily="18" charset="0"/>
              </a:rPr>
            </a:br>
            <a:r>
              <a:rPr lang="ru-RU" sz="38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Вычислите градусную меру угла ∠</a:t>
            </a:r>
            <a:r>
              <a:rPr lang="en-US" sz="38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ACD</a:t>
            </a:r>
            <a:endParaRPr lang="ru-RU" sz="3800" dirty="0"/>
          </a:p>
        </p:txBody>
      </p:sp>
      <p:cxnSp>
        <p:nvCxnSpPr>
          <p:cNvPr id="4" name="Прямая соединительная линия 3"/>
          <p:cNvCxnSpPr>
            <a:endCxn id="11" idx="1"/>
          </p:cNvCxnSpPr>
          <p:nvPr/>
        </p:nvCxnSpPr>
        <p:spPr>
          <a:xfrm rot="16200000" flipH="1">
            <a:off x="4336791" y="2592639"/>
            <a:ext cx="3185062" cy="2286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500562" y="4000504"/>
            <a:ext cx="164307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endCxn id="11" idx="1"/>
          </p:cNvCxnSpPr>
          <p:nvPr/>
        </p:nvCxnSpPr>
        <p:spPr>
          <a:xfrm>
            <a:off x="4500562" y="4000504"/>
            <a:ext cx="2571768" cy="132767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5250661" y="3964785"/>
            <a:ext cx="142876" cy="7143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6357950" y="4429132"/>
            <a:ext cx="142876" cy="7143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714876" y="185736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000760" y="371475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072330" y="514351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>
            <a:stCxn id="11" idx="1"/>
          </p:cNvCxnSpPr>
          <p:nvPr/>
        </p:nvCxnSpPr>
        <p:spPr>
          <a:xfrm rot="10800000">
            <a:off x="3286116" y="5286388"/>
            <a:ext cx="3786214" cy="4179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14810" y="3714752"/>
            <a:ext cx="603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071802" y="492919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500694" y="364331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45°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84368" y="5214951"/>
            <a:ext cx="802432" cy="446298"/>
          </a:xfrm>
        </p:spPr>
        <p:txBody>
          <a:bodyPr>
            <a:normAutofit fontScale="92500" lnSpcReduction="20000"/>
          </a:bodyPr>
          <a:lstStyle/>
          <a:p>
            <a:r>
              <a:rPr lang="ru-RU" sz="1400" dirty="0" smtClean="0"/>
              <a:t>№6</a:t>
            </a:r>
          </a:p>
          <a:p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14290"/>
            <a:ext cx="8229600" cy="128588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Задача №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lvl="0">
              <a:spcBef>
                <a:spcPct val="0"/>
              </a:spcBef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Дано: 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AB = BC, KM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/>
                <a:cs typeface="Times New Roman" pitchFamily="18" charset="0"/>
              </a:rPr>
              <a:t>∣∣AC.</a:t>
            </a: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/>
                <a:cs typeface="Times New Roman" pitchFamily="18" charset="0"/>
              </a:rPr>
              <a:t/>
            </a:r>
            <a:b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/>
                <a:cs typeface="Times New Roman" pitchFamily="18" charset="0"/>
              </a:rPr>
            </a:b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/>
                <a:cs typeface="Times New Roman" pitchFamily="18" charset="0"/>
              </a:rPr>
              <a:t>Докажите, что 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/>
                <a:cs typeface="Times New Roman" pitchFamily="18" charset="0"/>
              </a:rPr>
              <a:t>BK = BM</a:t>
            </a:r>
            <a:endParaRPr kumimoji="0" lang="ru-RU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000100" y="2786058"/>
            <a:ext cx="4071966" cy="221457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3357554" y="2643182"/>
            <a:ext cx="4071966" cy="250033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928794" y="5929330"/>
            <a:ext cx="471490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500166" y="4286256"/>
            <a:ext cx="564360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71934" y="1500174"/>
            <a:ext cx="399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571736" y="3857628"/>
            <a:ext cx="327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643570" y="392906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571604" y="5715016"/>
            <a:ext cx="576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643702" y="5643578"/>
            <a:ext cx="379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58214" y="5286389"/>
            <a:ext cx="606274" cy="4468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/>
              <a:t>№7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4638"/>
            <a:ext cx="8229600" cy="15112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Задача №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lvl="0">
              <a:spcBef>
                <a:spcPct val="0"/>
              </a:spcBef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Дано: </a:t>
            </a: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AB = BC, a</a:t>
            </a: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∣∣AC, ∠ACB=50°</a:t>
            </a:r>
            <a:b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</a:br>
            <a:r>
              <a:rPr kumimoji="0" lang="ru-RU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Вычислите градусную меру ∠</a:t>
            </a: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ABC</a:t>
            </a:r>
            <a:endParaRPr kumimoji="0" lang="ru-RU" sz="3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571604" y="3143248"/>
            <a:ext cx="3643338" cy="192882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3821901" y="2821777"/>
            <a:ext cx="3571900" cy="250033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2428860" y="5857892"/>
            <a:ext cx="4429156" cy="714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714480" y="2285992"/>
            <a:ext cx="55721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43042" y="192880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214810" y="1928802"/>
            <a:ext cx="452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143108" y="564357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929454" y="564357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215074" y="5500702"/>
            <a:ext cx="711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50°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3214678" y="3929066"/>
            <a:ext cx="500066" cy="2857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5322099" y="3750471"/>
            <a:ext cx="500066" cy="4286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929058" y="2285992"/>
            <a:ext cx="230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0" y="2285992"/>
            <a:ext cx="5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14"/>
          <p:cNvSpPr>
            <a:spLocks/>
          </p:cNvSpPr>
          <p:nvPr/>
        </p:nvSpPr>
        <p:spPr bwMode="auto">
          <a:xfrm rot="10800000">
            <a:off x="2987824" y="3068960"/>
            <a:ext cx="1258888" cy="871537"/>
          </a:xfrm>
          <a:custGeom>
            <a:avLst/>
            <a:gdLst/>
            <a:ahLst/>
            <a:cxnLst>
              <a:cxn ang="0">
                <a:pos x="0" y="544"/>
              </a:cxn>
              <a:cxn ang="0">
                <a:pos x="562" y="549"/>
              </a:cxn>
              <a:cxn ang="0">
                <a:pos x="793" y="43"/>
              </a:cxn>
              <a:cxn ang="0">
                <a:pos x="681" y="45"/>
              </a:cxn>
              <a:cxn ang="0">
                <a:pos x="590" y="0"/>
              </a:cxn>
              <a:cxn ang="0">
                <a:pos x="409" y="45"/>
              </a:cxn>
              <a:cxn ang="0">
                <a:pos x="272" y="136"/>
              </a:cxn>
              <a:cxn ang="0">
                <a:pos x="182" y="182"/>
              </a:cxn>
              <a:cxn ang="0">
                <a:pos x="91" y="318"/>
              </a:cxn>
              <a:cxn ang="0">
                <a:pos x="46" y="408"/>
              </a:cxn>
              <a:cxn ang="0">
                <a:pos x="46" y="454"/>
              </a:cxn>
              <a:cxn ang="0">
                <a:pos x="0" y="454"/>
              </a:cxn>
              <a:cxn ang="0">
                <a:pos x="0" y="499"/>
              </a:cxn>
              <a:cxn ang="0">
                <a:pos x="0" y="544"/>
              </a:cxn>
            </a:cxnLst>
            <a:rect l="0" t="0" r="r" b="b"/>
            <a:pathLst>
              <a:path w="793" h="549">
                <a:moveTo>
                  <a:pt x="0" y="544"/>
                </a:moveTo>
                <a:lnTo>
                  <a:pt x="562" y="549"/>
                </a:lnTo>
                <a:lnTo>
                  <a:pt x="793" y="43"/>
                </a:lnTo>
                <a:lnTo>
                  <a:pt x="681" y="45"/>
                </a:lnTo>
                <a:lnTo>
                  <a:pt x="590" y="0"/>
                </a:lnTo>
                <a:lnTo>
                  <a:pt x="409" y="45"/>
                </a:lnTo>
                <a:lnTo>
                  <a:pt x="272" y="136"/>
                </a:lnTo>
                <a:lnTo>
                  <a:pt x="182" y="182"/>
                </a:lnTo>
                <a:lnTo>
                  <a:pt x="91" y="318"/>
                </a:lnTo>
                <a:lnTo>
                  <a:pt x="46" y="408"/>
                </a:lnTo>
                <a:lnTo>
                  <a:pt x="46" y="454"/>
                </a:lnTo>
                <a:lnTo>
                  <a:pt x="0" y="454"/>
                </a:lnTo>
                <a:lnTo>
                  <a:pt x="0" y="499"/>
                </a:lnTo>
                <a:lnTo>
                  <a:pt x="0" y="54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9FCF"/>
              </a:gs>
            </a:gsLst>
            <a:lin ang="2700000" scaled="1"/>
          </a:gradFill>
          <a:ln w="2857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9" name="Freeform 15"/>
          <p:cNvSpPr>
            <a:spLocks/>
          </p:cNvSpPr>
          <p:nvPr/>
        </p:nvSpPr>
        <p:spPr bwMode="auto">
          <a:xfrm>
            <a:off x="4716016" y="3068960"/>
            <a:ext cx="936625" cy="865187"/>
          </a:xfrm>
          <a:custGeom>
            <a:avLst/>
            <a:gdLst/>
            <a:ahLst/>
            <a:cxnLst>
              <a:cxn ang="0">
                <a:pos x="45" y="0"/>
              </a:cxn>
              <a:cxn ang="0">
                <a:pos x="590" y="0"/>
              </a:cxn>
              <a:cxn ang="0">
                <a:pos x="368" y="483"/>
              </a:cxn>
              <a:cxn ang="0">
                <a:pos x="136" y="545"/>
              </a:cxn>
              <a:cxn ang="0">
                <a:pos x="45" y="363"/>
              </a:cxn>
              <a:cxn ang="0">
                <a:pos x="45" y="273"/>
              </a:cxn>
              <a:cxn ang="0">
                <a:pos x="0" y="182"/>
              </a:cxn>
              <a:cxn ang="0">
                <a:pos x="0" y="137"/>
              </a:cxn>
              <a:cxn ang="0">
                <a:pos x="45" y="91"/>
              </a:cxn>
              <a:cxn ang="0">
                <a:pos x="45" y="46"/>
              </a:cxn>
              <a:cxn ang="0">
                <a:pos x="45" y="0"/>
              </a:cxn>
            </a:cxnLst>
            <a:rect l="0" t="0" r="r" b="b"/>
            <a:pathLst>
              <a:path w="590" h="545">
                <a:moveTo>
                  <a:pt x="45" y="0"/>
                </a:moveTo>
                <a:lnTo>
                  <a:pt x="590" y="0"/>
                </a:lnTo>
                <a:lnTo>
                  <a:pt x="368" y="483"/>
                </a:lnTo>
                <a:lnTo>
                  <a:pt x="136" y="545"/>
                </a:lnTo>
                <a:lnTo>
                  <a:pt x="45" y="363"/>
                </a:lnTo>
                <a:lnTo>
                  <a:pt x="45" y="273"/>
                </a:lnTo>
                <a:lnTo>
                  <a:pt x="0" y="182"/>
                </a:lnTo>
                <a:lnTo>
                  <a:pt x="0" y="137"/>
                </a:lnTo>
                <a:lnTo>
                  <a:pt x="45" y="91"/>
                </a:lnTo>
                <a:lnTo>
                  <a:pt x="45" y="46"/>
                </a:lnTo>
                <a:lnTo>
                  <a:pt x="45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D7B1FD"/>
              </a:gs>
            </a:gsLst>
            <a:lin ang="18900000" scaled="1"/>
          </a:gradFill>
          <a:ln w="2857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8" name="Freeform 14"/>
          <p:cNvSpPr>
            <a:spLocks/>
          </p:cNvSpPr>
          <p:nvPr/>
        </p:nvSpPr>
        <p:spPr bwMode="auto">
          <a:xfrm>
            <a:off x="4714875" y="2205038"/>
            <a:ext cx="1258888" cy="871537"/>
          </a:xfrm>
          <a:custGeom>
            <a:avLst/>
            <a:gdLst/>
            <a:ahLst/>
            <a:cxnLst>
              <a:cxn ang="0">
                <a:pos x="0" y="544"/>
              </a:cxn>
              <a:cxn ang="0">
                <a:pos x="562" y="549"/>
              </a:cxn>
              <a:cxn ang="0">
                <a:pos x="793" y="43"/>
              </a:cxn>
              <a:cxn ang="0">
                <a:pos x="681" y="45"/>
              </a:cxn>
              <a:cxn ang="0">
                <a:pos x="590" y="0"/>
              </a:cxn>
              <a:cxn ang="0">
                <a:pos x="409" y="45"/>
              </a:cxn>
              <a:cxn ang="0">
                <a:pos x="272" y="136"/>
              </a:cxn>
              <a:cxn ang="0">
                <a:pos x="182" y="182"/>
              </a:cxn>
              <a:cxn ang="0">
                <a:pos x="91" y="318"/>
              </a:cxn>
              <a:cxn ang="0">
                <a:pos x="46" y="408"/>
              </a:cxn>
              <a:cxn ang="0">
                <a:pos x="46" y="454"/>
              </a:cxn>
              <a:cxn ang="0">
                <a:pos x="0" y="454"/>
              </a:cxn>
              <a:cxn ang="0">
                <a:pos x="0" y="499"/>
              </a:cxn>
              <a:cxn ang="0">
                <a:pos x="0" y="544"/>
              </a:cxn>
            </a:cxnLst>
            <a:rect l="0" t="0" r="r" b="b"/>
            <a:pathLst>
              <a:path w="793" h="549">
                <a:moveTo>
                  <a:pt x="0" y="544"/>
                </a:moveTo>
                <a:lnTo>
                  <a:pt x="562" y="549"/>
                </a:lnTo>
                <a:lnTo>
                  <a:pt x="793" y="43"/>
                </a:lnTo>
                <a:lnTo>
                  <a:pt x="681" y="45"/>
                </a:lnTo>
                <a:lnTo>
                  <a:pt x="590" y="0"/>
                </a:lnTo>
                <a:lnTo>
                  <a:pt x="409" y="45"/>
                </a:lnTo>
                <a:lnTo>
                  <a:pt x="272" y="136"/>
                </a:lnTo>
                <a:lnTo>
                  <a:pt x="182" y="182"/>
                </a:lnTo>
                <a:lnTo>
                  <a:pt x="91" y="318"/>
                </a:lnTo>
                <a:lnTo>
                  <a:pt x="46" y="408"/>
                </a:lnTo>
                <a:lnTo>
                  <a:pt x="46" y="454"/>
                </a:lnTo>
                <a:lnTo>
                  <a:pt x="0" y="454"/>
                </a:lnTo>
                <a:lnTo>
                  <a:pt x="0" y="499"/>
                </a:lnTo>
                <a:lnTo>
                  <a:pt x="0" y="54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9FCF"/>
              </a:gs>
            </a:gsLst>
            <a:lin ang="2700000" scaled="1"/>
          </a:gradFill>
          <a:ln w="2857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7" name="Freeform 13"/>
          <p:cNvSpPr>
            <a:spLocks/>
          </p:cNvSpPr>
          <p:nvPr/>
        </p:nvSpPr>
        <p:spPr bwMode="auto">
          <a:xfrm>
            <a:off x="3779838" y="1341438"/>
            <a:ext cx="1223962" cy="792162"/>
          </a:xfrm>
          <a:custGeom>
            <a:avLst/>
            <a:gdLst/>
            <a:ahLst/>
            <a:cxnLst>
              <a:cxn ang="0">
                <a:pos x="771" y="0"/>
              </a:cxn>
              <a:cxn ang="0">
                <a:pos x="226" y="0"/>
              </a:cxn>
              <a:cxn ang="0">
                <a:pos x="0" y="499"/>
              </a:cxn>
              <a:cxn ang="0">
                <a:pos x="90" y="499"/>
              </a:cxn>
              <a:cxn ang="0">
                <a:pos x="226" y="499"/>
              </a:cxn>
              <a:cxn ang="0">
                <a:pos x="317" y="453"/>
              </a:cxn>
              <a:cxn ang="0">
                <a:pos x="362" y="408"/>
              </a:cxn>
              <a:cxn ang="0">
                <a:pos x="544" y="363"/>
              </a:cxn>
              <a:cxn ang="0">
                <a:pos x="635" y="317"/>
              </a:cxn>
              <a:cxn ang="0">
                <a:pos x="635" y="272"/>
              </a:cxn>
              <a:cxn ang="0">
                <a:pos x="725" y="181"/>
              </a:cxn>
              <a:cxn ang="0">
                <a:pos x="771" y="136"/>
              </a:cxn>
              <a:cxn ang="0">
                <a:pos x="771" y="91"/>
              </a:cxn>
              <a:cxn ang="0">
                <a:pos x="771" y="45"/>
              </a:cxn>
              <a:cxn ang="0">
                <a:pos x="771" y="0"/>
              </a:cxn>
            </a:cxnLst>
            <a:rect l="0" t="0" r="r" b="b"/>
            <a:pathLst>
              <a:path w="771" h="499">
                <a:moveTo>
                  <a:pt x="771" y="0"/>
                </a:moveTo>
                <a:lnTo>
                  <a:pt x="226" y="0"/>
                </a:lnTo>
                <a:lnTo>
                  <a:pt x="0" y="499"/>
                </a:lnTo>
                <a:lnTo>
                  <a:pt x="90" y="499"/>
                </a:lnTo>
                <a:lnTo>
                  <a:pt x="226" y="499"/>
                </a:lnTo>
                <a:lnTo>
                  <a:pt x="317" y="453"/>
                </a:lnTo>
                <a:lnTo>
                  <a:pt x="362" y="408"/>
                </a:lnTo>
                <a:lnTo>
                  <a:pt x="544" y="363"/>
                </a:lnTo>
                <a:lnTo>
                  <a:pt x="635" y="317"/>
                </a:lnTo>
                <a:lnTo>
                  <a:pt x="635" y="272"/>
                </a:lnTo>
                <a:lnTo>
                  <a:pt x="725" y="181"/>
                </a:lnTo>
                <a:lnTo>
                  <a:pt x="771" y="136"/>
                </a:lnTo>
                <a:lnTo>
                  <a:pt x="771" y="91"/>
                </a:lnTo>
                <a:lnTo>
                  <a:pt x="771" y="45"/>
                </a:lnTo>
                <a:lnTo>
                  <a:pt x="771" y="0"/>
                </a:lnTo>
                <a:close/>
              </a:path>
            </a:pathLst>
          </a:custGeom>
          <a:gradFill rotWithShape="1">
            <a:gsLst>
              <a:gs pos="0">
                <a:srgbClr val="E6FCC8"/>
              </a:gs>
              <a:gs pos="100000">
                <a:schemeClr val="bg1"/>
              </a:gs>
            </a:gsLst>
            <a:lin ang="2700000" scaled="1"/>
          </a:gradFill>
          <a:ln w="2857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2771775" y="1341438"/>
            <a:ext cx="4535488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2843213" y="3068638"/>
            <a:ext cx="44640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 flipH="1">
            <a:off x="2987675" y="549275"/>
            <a:ext cx="1584325" cy="3240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 flipH="1">
            <a:off x="5219700" y="620713"/>
            <a:ext cx="1584325" cy="3240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4354513" y="765175"/>
            <a:ext cx="42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i="1">
                <a:latin typeface="Verdana" pitchFamily="34" charset="0"/>
              </a:rPr>
              <a:t>A</a:t>
            </a:r>
            <a:endParaRPr lang="ru-RU" sz="2800" i="1">
              <a:latin typeface="Verdana" pitchFamily="34" charset="0"/>
            </a:endParaRP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6731000" y="836613"/>
            <a:ext cx="427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i="1">
                <a:latin typeface="Verdana" pitchFamily="34" charset="0"/>
              </a:rPr>
              <a:t>B</a:t>
            </a:r>
            <a:endParaRPr lang="ru-RU" sz="2800" i="1">
              <a:latin typeface="Verdana" pitchFamily="34" charset="0"/>
            </a:endParaRP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2771775" y="2493963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i="1">
                <a:latin typeface="Verdana" pitchFamily="34" charset="0"/>
              </a:rPr>
              <a:t>D</a:t>
            </a:r>
            <a:endParaRPr lang="ru-RU" sz="2800" i="1">
              <a:latin typeface="Verdana" pitchFamily="34" charset="0"/>
            </a:endParaRP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5938838" y="2493963"/>
            <a:ext cx="43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i="1">
                <a:latin typeface="Verdana" pitchFamily="34" charset="0"/>
              </a:rPr>
              <a:t>C</a:t>
            </a:r>
            <a:endParaRPr lang="ru-RU" sz="2800" i="1">
              <a:latin typeface="Verdana" pitchFamily="34" charset="0"/>
            </a:endParaRPr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4067175" y="1268413"/>
            <a:ext cx="4365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b="1">
                <a:latin typeface="Verdana" pitchFamily="34" charset="0"/>
              </a:rPr>
              <a:t>1</a:t>
            </a:r>
            <a:endParaRPr lang="ru-RU" sz="2800" b="1">
              <a:latin typeface="Verdana" pitchFamily="34" charset="0"/>
            </a:endParaRPr>
          </a:p>
        </p:txBody>
      </p:sp>
      <p:sp>
        <p:nvSpPr>
          <p:cNvPr id="42006" name="Arc 22"/>
          <p:cNvSpPr>
            <a:spLocks/>
          </p:cNvSpPr>
          <p:nvPr/>
        </p:nvSpPr>
        <p:spPr bwMode="auto">
          <a:xfrm flipV="1">
            <a:off x="3930650" y="1341438"/>
            <a:ext cx="642938" cy="504825"/>
          </a:xfrm>
          <a:custGeom>
            <a:avLst/>
            <a:gdLst>
              <a:gd name="G0" fmla="+- 2483 0 0"/>
              <a:gd name="G1" fmla="+- 21600 0 0"/>
              <a:gd name="G2" fmla="+- 21600 0 0"/>
              <a:gd name="T0" fmla="*/ 0 w 24083"/>
              <a:gd name="T1" fmla="*/ 143 h 21600"/>
              <a:gd name="T2" fmla="*/ 24083 w 24083"/>
              <a:gd name="T3" fmla="*/ 21600 h 21600"/>
              <a:gd name="T4" fmla="*/ 2483 w 2408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83" h="21600" fill="none" extrusionOk="0">
                <a:moveTo>
                  <a:pt x="0" y="143"/>
                </a:moveTo>
                <a:cubicBezTo>
                  <a:pt x="824" y="47"/>
                  <a:pt x="1653" y="-1"/>
                  <a:pt x="2483" y="0"/>
                </a:cubicBezTo>
                <a:cubicBezTo>
                  <a:pt x="14412" y="0"/>
                  <a:pt x="24083" y="9670"/>
                  <a:pt x="24083" y="21600"/>
                </a:cubicBezTo>
              </a:path>
              <a:path w="24083" h="21600" stroke="0" extrusionOk="0">
                <a:moveTo>
                  <a:pt x="0" y="143"/>
                </a:moveTo>
                <a:cubicBezTo>
                  <a:pt x="824" y="47"/>
                  <a:pt x="1653" y="-1"/>
                  <a:pt x="2483" y="0"/>
                </a:cubicBezTo>
                <a:cubicBezTo>
                  <a:pt x="14412" y="0"/>
                  <a:pt x="24083" y="9670"/>
                  <a:pt x="24083" y="21600"/>
                </a:cubicBezTo>
                <a:lnTo>
                  <a:pt x="2483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5076825" y="2420938"/>
            <a:ext cx="4365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b="1" dirty="0">
                <a:latin typeface="Verdana" pitchFamily="34" charset="0"/>
              </a:rPr>
              <a:t>2</a:t>
            </a:r>
            <a:endParaRPr lang="ru-RU" sz="2800" b="1" dirty="0">
              <a:latin typeface="Verdana" pitchFamily="34" charset="0"/>
            </a:endParaRPr>
          </a:p>
        </p:txBody>
      </p: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4787900" y="3213100"/>
            <a:ext cx="436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b="1" dirty="0">
                <a:latin typeface="Verdana" pitchFamily="34" charset="0"/>
              </a:rPr>
              <a:t>3</a:t>
            </a:r>
            <a:endParaRPr lang="ru-RU" sz="2800" b="1" dirty="0">
              <a:latin typeface="Verdana" pitchFamily="34" charset="0"/>
            </a:endParaRPr>
          </a:p>
        </p:txBody>
      </p:sp>
      <p:graphicFrame>
        <p:nvGraphicFramePr>
          <p:cNvPr id="42009" name="Object 25"/>
          <p:cNvGraphicFramePr>
            <a:graphicFrameLocks noChangeAspect="1"/>
          </p:cNvGraphicFramePr>
          <p:nvPr/>
        </p:nvGraphicFramePr>
        <p:xfrm>
          <a:off x="4356100" y="1557338"/>
          <a:ext cx="790575" cy="525462"/>
        </p:xfrm>
        <a:graphic>
          <a:graphicData uri="http://schemas.openxmlformats.org/presentationml/2006/ole">
            <p:oleObj spid="_x0000_s1026" name="Формула" r:id="rId3" imgW="304560" imgH="203040" progId="Equation.3">
              <p:embed/>
            </p:oleObj>
          </a:graphicData>
        </a:graphic>
      </p:graphicFrame>
      <p:sp>
        <p:nvSpPr>
          <p:cNvPr id="42010" name="Rectangle 26"/>
          <p:cNvSpPr>
            <a:spLocks noChangeArrowheads="1"/>
          </p:cNvSpPr>
          <p:nvPr/>
        </p:nvSpPr>
        <p:spPr bwMode="auto">
          <a:xfrm>
            <a:off x="4716463" y="4724400"/>
            <a:ext cx="3648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 i="1" dirty="0"/>
              <a:t>AB</a:t>
            </a:r>
            <a:r>
              <a:rPr lang="ru-RU" sz="3200" i="1" dirty="0"/>
              <a:t> </a:t>
            </a:r>
            <a:r>
              <a:rPr lang="en-US" sz="3200" dirty="0" err="1"/>
              <a:t>ll</a:t>
            </a:r>
            <a:r>
              <a:rPr lang="ru-RU" sz="3200" dirty="0"/>
              <a:t> </a:t>
            </a:r>
            <a:r>
              <a:rPr lang="en-US" sz="3200" i="1" dirty="0"/>
              <a:t>DC</a:t>
            </a:r>
            <a:r>
              <a:rPr lang="en-US" sz="3200" dirty="0"/>
              <a:t>, </a:t>
            </a:r>
            <a:r>
              <a:rPr lang="en-US" sz="3200" i="1" dirty="0"/>
              <a:t>BC</a:t>
            </a:r>
            <a:r>
              <a:rPr lang="en-US" sz="3200" dirty="0"/>
              <a:t> </a:t>
            </a:r>
            <a:r>
              <a:rPr lang="en-US" sz="3200" dirty="0" err="1"/>
              <a:t>ll</a:t>
            </a:r>
            <a:r>
              <a:rPr lang="en-US" sz="3200" dirty="0"/>
              <a:t> </a:t>
            </a:r>
            <a:r>
              <a:rPr lang="en-US" sz="3200" i="1" dirty="0"/>
              <a:t>AD</a:t>
            </a:r>
            <a:endParaRPr lang="ru-RU" sz="3200" i="1" dirty="0"/>
          </a:p>
        </p:txBody>
      </p:sp>
      <p:sp>
        <p:nvSpPr>
          <p:cNvPr id="42011" name="Text Box 27"/>
          <p:cNvSpPr txBox="1">
            <a:spLocks noChangeArrowheads="1"/>
          </p:cNvSpPr>
          <p:nvPr/>
        </p:nvSpPr>
        <p:spPr bwMode="auto">
          <a:xfrm>
            <a:off x="4716463" y="5516563"/>
            <a:ext cx="1627187" cy="57943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 i="1">
                <a:solidFill>
                  <a:srgbClr val="000000"/>
                </a:solidFill>
              </a:rPr>
              <a:t>Найти:</a:t>
            </a:r>
            <a:endParaRPr lang="ru-RU" sz="2800" i="1">
              <a:solidFill>
                <a:srgbClr val="000000"/>
              </a:solidFill>
            </a:endParaRPr>
          </a:p>
        </p:txBody>
      </p:sp>
      <p:graphicFrame>
        <p:nvGraphicFramePr>
          <p:cNvPr id="42012" name="Object 28"/>
          <p:cNvGraphicFramePr>
            <a:graphicFrameLocks noChangeAspect="1"/>
          </p:cNvGraphicFramePr>
          <p:nvPr/>
        </p:nvGraphicFramePr>
        <p:xfrm>
          <a:off x="6316663" y="5573713"/>
          <a:ext cx="1227137" cy="496887"/>
        </p:xfrm>
        <a:graphic>
          <a:graphicData uri="http://schemas.openxmlformats.org/presentationml/2006/ole">
            <p:oleObj spid="_x0000_s1027" name="Формула" r:id="rId4" imgW="469800" imgH="190440" progId="Equation.3">
              <p:embed/>
            </p:oleObj>
          </a:graphicData>
        </a:graphic>
      </p:graphicFrame>
      <p:sp>
        <p:nvSpPr>
          <p:cNvPr id="42013" name="Line 29"/>
          <p:cNvSpPr>
            <a:spLocks noChangeShapeType="1"/>
          </p:cNvSpPr>
          <p:nvPr/>
        </p:nvSpPr>
        <p:spPr bwMode="auto">
          <a:xfrm>
            <a:off x="4860925" y="5445125"/>
            <a:ext cx="3529013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8100392" y="6165304"/>
            <a:ext cx="498855" cy="338554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1600" dirty="0" smtClean="0">
                <a:solidFill>
                  <a:srgbClr val="000000"/>
                </a:solidFill>
              </a:rPr>
              <a:t>№8</a:t>
            </a:r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275856" y="3068960"/>
            <a:ext cx="3901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Verdana" pitchFamily="34" charset="0"/>
              </a:rPr>
              <a:t>4</a:t>
            </a:r>
          </a:p>
        </p:txBody>
      </p:sp>
      <p:sp>
        <p:nvSpPr>
          <p:cNvPr id="26" name="Freeform 15"/>
          <p:cNvSpPr>
            <a:spLocks/>
          </p:cNvSpPr>
          <p:nvPr/>
        </p:nvSpPr>
        <p:spPr bwMode="auto">
          <a:xfrm rot="10800000">
            <a:off x="3382556" y="2150829"/>
            <a:ext cx="991747" cy="888209"/>
          </a:xfrm>
          <a:custGeom>
            <a:avLst/>
            <a:gdLst/>
            <a:ahLst/>
            <a:cxnLst>
              <a:cxn ang="0">
                <a:pos x="45" y="0"/>
              </a:cxn>
              <a:cxn ang="0">
                <a:pos x="590" y="0"/>
              </a:cxn>
              <a:cxn ang="0">
                <a:pos x="368" y="483"/>
              </a:cxn>
              <a:cxn ang="0">
                <a:pos x="136" y="545"/>
              </a:cxn>
              <a:cxn ang="0">
                <a:pos x="45" y="363"/>
              </a:cxn>
              <a:cxn ang="0">
                <a:pos x="45" y="273"/>
              </a:cxn>
              <a:cxn ang="0">
                <a:pos x="0" y="182"/>
              </a:cxn>
              <a:cxn ang="0">
                <a:pos x="0" y="137"/>
              </a:cxn>
              <a:cxn ang="0">
                <a:pos x="45" y="91"/>
              </a:cxn>
              <a:cxn ang="0">
                <a:pos x="45" y="46"/>
              </a:cxn>
              <a:cxn ang="0">
                <a:pos x="45" y="0"/>
              </a:cxn>
            </a:cxnLst>
            <a:rect l="0" t="0" r="r" b="b"/>
            <a:pathLst>
              <a:path w="590" h="545">
                <a:moveTo>
                  <a:pt x="45" y="0"/>
                </a:moveTo>
                <a:lnTo>
                  <a:pt x="590" y="0"/>
                </a:lnTo>
                <a:lnTo>
                  <a:pt x="368" y="483"/>
                </a:lnTo>
                <a:lnTo>
                  <a:pt x="136" y="545"/>
                </a:lnTo>
                <a:lnTo>
                  <a:pt x="45" y="363"/>
                </a:lnTo>
                <a:lnTo>
                  <a:pt x="45" y="273"/>
                </a:lnTo>
                <a:lnTo>
                  <a:pt x="0" y="182"/>
                </a:lnTo>
                <a:lnTo>
                  <a:pt x="0" y="137"/>
                </a:lnTo>
                <a:lnTo>
                  <a:pt x="45" y="91"/>
                </a:lnTo>
                <a:lnTo>
                  <a:pt x="45" y="46"/>
                </a:lnTo>
                <a:lnTo>
                  <a:pt x="45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D7B1FD"/>
              </a:gs>
            </a:gsLst>
            <a:lin ang="18900000" scaled="1"/>
          </a:gradFill>
          <a:ln w="2857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635896" y="2492896"/>
            <a:ext cx="4395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Verdana" pitchFamily="34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36" name="Freeform 28"/>
          <p:cNvSpPr>
            <a:spLocks/>
          </p:cNvSpPr>
          <p:nvPr/>
        </p:nvSpPr>
        <p:spPr bwMode="auto">
          <a:xfrm>
            <a:off x="3132138" y="1773238"/>
            <a:ext cx="1008062" cy="701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35" y="0"/>
              </a:cxn>
              <a:cxn ang="0">
                <a:pos x="176" y="442"/>
              </a:cxn>
              <a:cxn ang="0">
                <a:pos x="136" y="363"/>
              </a:cxn>
              <a:cxn ang="0">
                <a:pos x="91" y="272"/>
              </a:cxn>
              <a:cxn ang="0">
                <a:pos x="45" y="181"/>
              </a:cxn>
              <a:cxn ang="0">
                <a:pos x="0" y="90"/>
              </a:cxn>
              <a:cxn ang="0">
                <a:pos x="0" y="45"/>
              </a:cxn>
              <a:cxn ang="0">
                <a:pos x="0" y="0"/>
              </a:cxn>
            </a:cxnLst>
            <a:rect l="0" t="0" r="r" b="b"/>
            <a:pathLst>
              <a:path w="635" h="442">
                <a:moveTo>
                  <a:pt x="0" y="0"/>
                </a:moveTo>
                <a:lnTo>
                  <a:pt x="635" y="0"/>
                </a:lnTo>
                <a:lnTo>
                  <a:pt x="176" y="442"/>
                </a:lnTo>
                <a:lnTo>
                  <a:pt x="136" y="363"/>
                </a:lnTo>
                <a:lnTo>
                  <a:pt x="91" y="272"/>
                </a:lnTo>
                <a:lnTo>
                  <a:pt x="45" y="181"/>
                </a:lnTo>
                <a:lnTo>
                  <a:pt x="0" y="90"/>
                </a:lnTo>
                <a:lnTo>
                  <a:pt x="0" y="45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DFACFE">
                  <a:alpha val="74001"/>
                </a:srgbClr>
              </a:gs>
            </a:gsLst>
            <a:lin ang="18900000" scaled="1"/>
          </a:gradFill>
          <a:ln w="2857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32" name="Freeform 24"/>
          <p:cNvSpPr>
            <a:spLocks/>
          </p:cNvSpPr>
          <p:nvPr/>
        </p:nvSpPr>
        <p:spPr bwMode="auto">
          <a:xfrm>
            <a:off x="3851275" y="2349500"/>
            <a:ext cx="2016125" cy="1150938"/>
          </a:xfrm>
          <a:custGeom>
            <a:avLst/>
            <a:gdLst/>
            <a:ahLst/>
            <a:cxnLst>
              <a:cxn ang="0">
                <a:pos x="0" y="725"/>
              </a:cxn>
              <a:cxn ang="0">
                <a:pos x="635" y="725"/>
              </a:cxn>
              <a:cxn ang="0">
                <a:pos x="1270" y="136"/>
              </a:cxn>
              <a:cxn ang="0">
                <a:pos x="1225" y="90"/>
              </a:cxn>
              <a:cxn ang="0">
                <a:pos x="1089" y="45"/>
              </a:cxn>
              <a:cxn ang="0">
                <a:pos x="862" y="0"/>
              </a:cxn>
              <a:cxn ang="0">
                <a:pos x="635" y="45"/>
              </a:cxn>
              <a:cxn ang="0">
                <a:pos x="590" y="90"/>
              </a:cxn>
              <a:cxn ang="0">
                <a:pos x="573" y="79"/>
              </a:cxn>
              <a:cxn ang="0">
                <a:pos x="545" y="108"/>
              </a:cxn>
              <a:cxn ang="0">
                <a:pos x="454" y="164"/>
              </a:cxn>
              <a:cxn ang="0">
                <a:pos x="273" y="272"/>
              </a:cxn>
              <a:cxn ang="0">
                <a:pos x="136" y="453"/>
              </a:cxn>
              <a:cxn ang="0">
                <a:pos x="91" y="589"/>
              </a:cxn>
              <a:cxn ang="0">
                <a:pos x="0" y="725"/>
              </a:cxn>
            </a:cxnLst>
            <a:rect l="0" t="0" r="r" b="b"/>
            <a:pathLst>
              <a:path w="1270" h="725">
                <a:moveTo>
                  <a:pt x="0" y="725"/>
                </a:moveTo>
                <a:lnTo>
                  <a:pt x="635" y="725"/>
                </a:lnTo>
                <a:lnTo>
                  <a:pt x="1270" y="136"/>
                </a:lnTo>
                <a:lnTo>
                  <a:pt x="1225" y="90"/>
                </a:lnTo>
                <a:lnTo>
                  <a:pt x="1089" y="45"/>
                </a:lnTo>
                <a:lnTo>
                  <a:pt x="862" y="0"/>
                </a:lnTo>
                <a:lnTo>
                  <a:pt x="635" y="45"/>
                </a:lnTo>
                <a:cubicBezTo>
                  <a:pt x="620" y="60"/>
                  <a:pt x="609" y="80"/>
                  <a:pt x="590" y="90"/>
                </a:cubicBezTo>
                <a:cubicBezTo>
                  <a:pt x="584" y="93"/>
                  <a:pt x="579" y="76"/>
                  <a:pt x="573" y="79"/>
                </a:cubicBezTo>
                <a:cubicBezTo>
                  <a:pt x="561" y="84"/>
                  <a:pt x="556" y="100"/>
                  <a:pt x="545" y="108"/>
                </a:cubicBezTo>
                <a:cubicBezTo>
                  <a:pt x="516" y="129"/>
                  <a:pt x="454" y="164"/>
                  <a:pt x="454" y="164"/>
                </a:cubicBezTo>
                <a:lnTo>
                  <a:pt x="273" y="272"/>
                </a:lnTo>
                <a:lnTo>
                  <a:pt x="136" y="453"/>
                </a:lnTo>
                <a:lnTo>
                  <a:pt x="91" y="589"/>
                </a:lnTo>
                <a:lnTo>
                  <a:pt x="0" y="725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hlink"/>
              </a:gs>
            </a:gsLst>
            <a:lin ang="2700000" scaled="1"/>
          </a:gradFill>
          <a:ln w="2857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31" name="Freeform 23"/>
          <p:cNvSpPr>
            <a:spLocks/>
          </p:cNvSpPr>
          <p:nvPr/>
        </p:nvSpPr>
        <p:spPr bwMode="auto">
          <a:xfrm>
            <a:off x="5294313" y="1774825"/>
            <a:ext cx="1512887" cy="1001713"/>
          </a:xfrm>
          <a:custGeom>
            <a:avLst/>
            <a:gdLst/>
            <a:ahLst/>
            <a:cxnLst>
              <a:cxn ang="0">
                <a:pos x="240" y="631"/>
              </a:cxn>
              <a:cxn ang="0">
                <a:pos x="953" y="0"/>
              </a:cxn>
              <a:cxn ang="0">
                <a:pos x="227" y="0"/>
              </a:cxn>
              <a:cxn ang="0">
                <a:pos x="0" y="181"/>
              </a:cxn>
              <a:cxn ang="0">
                <a:pos x="0" y="226"/>
              </a:cxn>
              <a:cxn ang="0">
                <a:pos x="0" y="363"/>
              </a:cxn>
              <a:cxn ang="0">
                <a:pos x="46" y="499"/>
              </a:cxn>
              <a:cxn ang="0">
                <a:pos x="136" y="499"/>
              </a:cxn>
              <a:cxn ang="0">
                <a:pos x="266" y="617"/>
              </a:cxn>
              <a:cxn ang="0">
                <a:pos x="254" y="603"/>
              </a:cxn>
              <a:cxn ang="0">
                <a:pos x="240" y="631"/>
              </a:cxn>
            </a:cxnLst>
            <a:rect l="0" t="0" r="r" b="b"/>
            <a:pathLst>
              <a:path w="953" h="631">
                <a:moveTo>
                  <a:pt x="240" y="631"/>
                </a:moveTo>
                <a:lnTo>
                  <a:pt x="953" y="0"/>
                </a:lnTo>
                <a:lnTo>
                  <a:pt x="227" y="0"/>
                </a:lnTo>
                <a:lnTo>
                  <a:pt x="0" y="181"/>
                </a:lnTo>
                <a:lnTo>
                  <a:pt x="0" y="226"/>
                </a:lnTo>
                <a:lnTo>
                  <a:pt x="0" y="363"/>
                </a:lnTo>
                <a:lnTo>
                  <a:pt x="46" y="499"/>
                </a:lnTo>
                <a:lnTo>
                  <a:pt x="136" y="499"/>
                </a:lnTo>
                <a:cubicBezTo>
                  <a:pt x="160" y="522"/>
                  <a:pt x="230" y="617"/>
                  <a:pt x="266" y="617"/>
                </a:cubicBezTo>
                <a:lnTo>
                  <a:pt x="254" y="603"/>
                </a:lnTo>
                <a:lnTo>
                  <a:pt x="240" y="631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DFB9F"/>
              </a:gs>
            </a:gsLst>
            <a:lin ang="18900000" scaled="1"/>
          </a:gradFill>
          <a:ln w="2857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30" name="Freeform 22"/>
          <p:cNvSpPr>
            <a:spLocks/>
          </p:cNvSpPr>
          <p:nvPr/>
        </p:nvSpPr>
        <p:spPr bwMode="auto">
          <a:xfrm>
            <a:off x="2411413" y="2492375"/>
            <a:ext cx="1512887" cy="1008063"/>
          </a:xfrm>
          <a:custGeom>
            <a:avLst/>
            <a:gdLst/>
            <a:ahLst/>
            <a:cxnLst>
              <a:cxn ang="0">
                <a:pos x="623" y="3"/>
              </a:cxn>
              <a:cxn ang="0">
                <a:pos x="0" y="635"/>
              </a:cxn>
              <a:cxn ang="0">
                <a:pos x="726" y="635"/>
              </a:cxn>
              <a:cxn ang="0">
                <a:pos x="953" y="454"/>
              </a:cxn>
              <a:cxn ang="0">
                <a:pos x="953" y="409"/>
              </a:cxn>
              <a:cxn ang="0">
                <a:pos x="953" y="272"/>
              </a:cxn>
              <a:cxn ang="0">
                <a:pos x="907" y="136"/>
              </a:cxn>
              <a:cxn ang="0">
                <a:pos x="817" y="136"/>
              </a:cxn>
              <a:cxn ang="0">
                <a:pos x="687" y="18"/>
              </a:cxn>
              <a:cxn ang="0">
                <a:pos x="635" y="0"/>
              </a:cxn>
              <a:cxn ang="0">
                <a:pos x="623" y="3"/>
              </a:cxn>
            </a:cxnLst>
            <a:rect l="0" t="0" r="r" b="b"/>
            <a:pathLst>
              <a:path w="953" h="635">
                <a:moveTo>
                  <a:pt x="623" y="3"/>
                </a:moveTo>
                <a:lnTo>
                  <a:pt x="0" y="635"/>
                </a:lnTo>
                <a:lnTo>
                  <a:pt x="726" y="635"/>
                </a:lnTo>
                <a:lnTo>
                  <a:pt x="953" y="454"/>
                </a:lnTo>
                <a:lnTo>
                  <a:pt x="953" y="409"/>
                </a:lnTo>
                <a:lnTo>
                  <a:pt x="953" y="272"/>
                </a:lnTo>
                <a:lnTo>
                  <a:pt x="907" y="136"/>
                </a:lnTo>
                <a:lnTo>
                  <a:pt x="817" y="136"/>
                </a:lnTo>
                <a:cubicBezTo>
                  <a:pt x="793" y="113"/>
                  <a:pt x="723" y="18"/>
                  <a:pt x="687" y="18"/>
                </a:cubicBezTo>
                <a:lnTo>
                  <a:pt x="635" y="0"/>
                </a:lnTo>
                <a:lnTo>
                  <a:pt x="623" y="3"/>
                </a:lnTo>
                <a:close/>
              </a:path>
            </a:pathLst>
          </a:custGeom>
          <a:gradFill rotWithShape="1">
            <a:gsLst>
              <a:gs pos="0">
                <a:srgbClr val="ADF9FD"/>
              </a:gs>
              <a:gs pos="100000">
                <a:schemeClr val="bg1"/>
              </a:gs>
            </a:gsLst>
            <a:lin ang="18900000" scaled="1"/>
          </a:gradFill>
          <a:ln w="2857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13" name="Freeform 5"/>
          <p:cNvSpPr>
            <a:spLocks/>
          </p:cNvSpPr>
          <p:nvPr/>
        </p:nvSpPr>
        <p:spPr bwMode="auto">
          <a:xfrm>
            <a:off x="2411413" y="914400"/>
            <a:ext cx="4248150" cy="2586038"/>
          </a:xfrm>
          <a:custGeom>
            <a:avLst/>
            <a:gdLst/>
            <a:ahLst/>
            <a:cxnLst>
              <a:cxn ang="0">
                <a:pos x="1621" y="0"/>
              </a:cxn>
              <a:cxn ang="0">
                <a:pos x="0" y="1629"/>
              </a:cxn>
              <a:cxn ang="0">
                <a:pos x="2676" y="1629"/>
              </a:cxn>
            </a:cxnLst>
            <a:rect l="0" t="0" r="r" b="b"/>
            <a:pathLst>
              <a:path w="2676" h="1629">
                <a:moveTo>
                  <a:pt x="1621" y="0"/>
                </a:moveTo>
                <a:lnTo>
                  <a:pt x="0" y="1629"/>
                </a:lnTo>
                <a:lnTo>
                  <a:pt x="2676" y="1629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14" name="Freeform 6"/>
          <p:cNvSpPr>
            <a:spLocks/>
          </p:cNvSpPr>
          <p:nvPr/>
        </p:nvSpPr>
        <p:spPr bwMode="auto">
          <a:xfrm>
            <a:off x="2419350" y="1751013"/>
            <a:ext cx="4384675" cy="22542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62" y="14"/>
              </a:cxn>
              <a:cxn ang="0">
                <a:pos x="1175" y="1420"/>
              </a:cxn>
            </a:cxnLst>
            <a:rect l="0" t="0" r="r" b="b"/>
            <a:pathLst>
              <a:path w="2762" h="1420">
                <a:moveTo>
                  <a:pt x="0" y="0"/>
                </a:moveTo>
                <a:lnTo>
                  <a:pt x="2762" y="14"/>
                </a:lnTo>
                <a:lnTo>
                  <a:pt x="1175" y="142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1979613" y="3357563"/>
            <a:ext cx="4270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i="1">
                <a:latin typeface="Verdana" pitchFamily="34" charset="0"/>
              </a:rPr>
              <a:t>A</a:t>
            </a:r>
            <a:endParaRPr lang="ru-RU" sz="2800" i="1">
              <a:latin typeface="Verdana" pitchFamily="34" charset="0"/>
            </a:endParaRP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6732588" y="1196975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i="1">
                <a:latin typeface="Verdana" pitchFamily="34" charset="0"/>
              </a:rPr>
              <a:t>D</a:t>
            </a:r>
            <a:endParaRPr lang="ru-RU" sz="2800" i="1">
              <a:latin typeface="Verdana" pitchFamily="34" charset="0"/>
            </a:endParaRP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3851275" y="1196975"/>
            <a:ext cx="43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i="1">
                <a:latin typeface="Verdana" pitchFamily="34" charset="0"/>
              </a:rPr>
              <a:t>C</a:t>
            </a:r>
            <a:endParaRPr lang="ru-RU" sz="2800" i="1">
              <a:latin typeface="Verdana" pitchFamily="34" charset="0"/>
            </a:endParaRP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4716463" y="3429000"/>
            <a:ext cx="42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i="1">
                <a:latin typeface="Verdana" pitchFamily="34" charset="0"/>
              </a:rPr>
              <a:t>B</a:t>
            </a:r>
            <a:endParaRPr lang="ru-RU" sz="2800" i="1">
              <a:latin typeface="Verdana" pitchFamily="34" charset="0"/>
            </a:endParaRP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3348038" y="1700213"/>
            <a:ext cx="4365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b="1">
                <a:latin typeface="Verdana" pitchFamily="34" charset="0"/>
              </a:rPr>
              <a:t>1</a:t>
            </a:r>
            <a:endParaRPr lang="ru-RU" sz="2800" b="1">
              <a:latin typeface="Verdana" pitchFamily="34" charset="0"/>
            </a:endParaRP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2771775" y="2997200"/>
            <a:ext cx="436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b="1">
                <a:latin typeface="Verdana" pitchFamily="34" charset="0"/>
              </a:rPr>
              <a:t>2</a:t>
            </a:r>
            <a:endParaRPr lang="ru-RU" sz="2800" b="1">
              <a:latin typeface="Verdana" pitchFamily="34" charset="0"/>
            </a:endParaRP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5867400" y="1773238"/>
            <a:ext cx="4365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b="1">
                <a:latin typeface="Verdana" pitchFamily="34" charset="0"/>
              </a:rPr>
              <a:t>3</a:t>
            </a:r>
            <a:endParaRPr lang="ru-RU" sz="2800" b="1">
              <a:latin typeface="Verdana" pitchFamily="34" charset="0"/>
            </a:endParaRP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4500563" y="2997200"/>
            <a:ext cx="4365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b="1">
                <a:latin typeface="Verdana" pitchFamily="34" charset="0"/>
              </a:rPr>
              <a:t>4</a:t>
            </a:r>
            <a:endParaRPr lang="ru-RU" sz="2800" b="1">
              <a:latin typeface="Verdana" pitchFamily="34" charset="0"/>
            </a:endParaRPr>
          </a:p>
        </p:txBody>
      </p:sp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4716463" y="4724400"/>
            <a:ext cx="36845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 i="1"/>
              <a:t>AC</a:t>
            </a:r>
            <a:r>
              <a:rPr lang="ru-RU" sz="3200" i="1"/>
              <a:t> </a:t>
            </a:r>
            <a:r>
              <a:rPr lang="en-US" sz="3200"/>
              <a:t>ll</a:t>
            </a:r>
            <a:r>
              <a:rPr lang="ru-RU" sz="3200"/>
              <a:t> </a:t>
            </a:r>
            <a:r>
              <a:rPr lang="en-US" sz="3200" i="1"/>
              <a:t>DB</a:t>
            </a:r>
            <a:r>
              <a:rPr lang="en-US" sz="3200"/>
              <a:t>, </a:t>
            </a:r>
            <a:r>
              <a:rPr lang="en-US" sz="3200" i="1"/>
              <a:t>DC</a:t>
            </a:r>
            <a:r>
              <a:rPr lang="en-US" sz="3200"/>
              <a:t> ll </a:t>
            </a:r>
            <a:r>
              <a:rPr lang="en-US" sz="3200" i="1"/>
              <a:t>AD</a:t>
            </a:r>
            <a:endParaRPr lang="ru-RU" sz="3200" i="1"/>
          </a:p>
        </p:txBody>
      </p: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4789488" y="5589588"/>
            <a:ext cx="1477962" cy="57943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</a:rPr>
              <a:t>Найти:</a:t>
            </a:r>
            <a:endParaRPr lang="ru-RU" sz="2800">
              <a:solidFill>
                <a:srgbClr val="000000"/>
              </a:solidFill>
            </a:endParaRPr>
          </a:p>
        </p:txBody>
      </p:sp>
      <p:graphicFrame>
        <p:nvGraphicFramePr>
          <p:cNvPr id="43028" name="Object 20"/>
          <p:cNvGraphicFramePr>
            <a:graphicFrameLocks noChangeAspect="1"/>
          </p:cNvGraphicFramePr>
          <p:nvPr/>
        </p:nvGraphicFramePr>
        <p:xfrm>
          <a:off x="6156325" y="5589588"/>
          <a:ext cx="1857375" cy="496887"/>
        </p:xfrm>
        <a:graphic>
          <a:graphicData uri="http://schemas.openxmlformats.org/presentationml/2006/ole">
            <p:oleObj spid="_x0000_s2050" name="Формула" r:id="rId3" imgW="711000" imgH="190440" progId="Equation.3">
              <p:embed/>
            </p:oleObj>
          </a:graphicData>
        </a:graphic>
      </p:graphicFrame>
      <p:sp>
        <p:nvSpPr>
          <p:cNvPr id="43029" name="Line 21"/>
          <p:cNvSpPr>
            <a:spLocks noChangeShapeType="1"/>
          </p:cNvSpPr>
          <p:nvPr/>
        </p:nvSpPr>
        <p:spPr bwMode="auto">
          <a:xfrm>
            <a:off x="4860925" y="5445125"/>
            <a:ext cx="3529013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43034" name="Object 26"/>
          <p:cNvGraphicFramePr>
            <a:graphicFrameLocks noChangeAspect="1"/>
          </p:cNvGraphicFramePr>
          <p:nvPr/>
        </p:nvGraphicFramePr>
        <p:xfrm>
          <a:off x="2555875" y="1916113"/>
          <a:ext cx="627063" cy="525462"/>
        </p:xfrm>
        <a:graphic>
          <a:graphicData uri="http://schemas.openxmlformats.org/presentationml/2006/ole">
            <p:oleObj spid="_x0000_s2051" name="Формула" r:id="rId4" imgW="241200" imgH="203040" progId="Equation.3">
              <p:embed/>
            </p:oleObj>
          </a:graphicData>
        </a:graphic>
      </p:graphicFrame>
      <p:sp>
        <p:nvSpPr>
          <p:cNvPr id="43037" name="Arc 29"/>
          <p:cNvSpPr>
            <a:spLocks/>
          </p:cNvSpPr>
          <p:nvPr/>
        </p:nvSpPr>
        <p:spPr bwMode="auto">
          <a:xfrm rot="10678315">
            <a:off x="3203575" y="1700213"/>
            <a:ext cx="287338" cy="7191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67"/>
              <a:gd name="T1" fmla="*/ 0 h 21600"/>
              <a:gd name="T2" fmla="*/ 21567 w 21567"/>
              <a:gd name="T3" fmla="*/ 20413 h 21600"/>
              <a:gd name="T4" fmla="*/ 0 w 215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67" h="21600" fill="none" extrusionOk="0">
                <a:moveTo>
                  <a:pt x="-1" y="0"/>
                </a:moveTo>
                <a:cubicBezTo>
                  <a:pt x="11468" y="0"/>
                  <a:pt x="20937" y="8962"/>
                  <a:pt x="21567" y="20412"/>
                </a:cubicBezTo>
              </a:path>
              <a:path w="21567" h="21600" stroke="0" extrusionOk="0">
                <a:moveTo>
                  <a:pt x="-1" y="0"/>
                </a:moveTo>
                <a:cubicBezTo>
                  <a:pt x="11468" y="0"/>
                  <a:pt x="20937" y="8962"/>
                  <a:pt x="21567" y="20412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38" name="Text Box 30"/>
          <p:cNvSpPr txBox="1">
            <a:spLocks noChangeArrowheads="1"/>
          </p:cNvSpPr>
          <p:nvPr/>
        </p:nvSpPr>
        <p:spPr bwMode="auto">
          <a:xfrm>
            <a:off x="8388424" y="6165304"/>
            <a:ext cx="498855" cy="338554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1600" dirty="0" smtClean="0">
                <a:solidFill>
                  <a:srgbClr val="000000"/>
                </a:solidFill>
              </a:rPr>
              <a:t>№9</a:t>
            </a:r>
            <a:endParaRPr lang="ru-RU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1979613" y="1196975"/>
            <a:ext cx="6958012" cy="5327650"/>
          </a:xfrm>
          <a:solidFill>
            <a:srgbClr val="FFFF00">
              <a:alpha val="22000"/>
            </a:srgbClr>
          </a:solidFill>
        </p:spPr>
        <p:txBody>
          <a:bodyPr/>
          <a:lstStyle/>
          <a:p>
            <a:pPr marL="263525" indent="-263525" eaLnBrk="1" hangingPunct="1">
              <a:lnSpc>
                <a:spcPct val="80000"/>
              </a:lnSpc>
              <a:buClr>
                <a:srgbClr val="6BE8EB"/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2100" dirty="0" smtClean="0"/>
              <a:t>В основе всей геометрии греческого математика </a:t>
            </a:r>
            <a:r>
              <a:rPr lang="ru-RU" sz="2100" dirty="0" smtClean="0">
                <a:hlinkClick r:id="rId2" action="ppaction://hlinkfile"/>
              </a:rPr>
              <a:t>Евклида</a:t>
            </a:r>
            <a:r>
              <a:rPr lang="ru-RU" sz="2100" dirty="0" smtClean="0">
                <a:hlinkClick r:id="rId3" action="ppaction://hlinkfile"/>
              </a:rPr>
              <a:t> </a:t>
            </a:r>
            <a:r>
              <a:rPr lang="ru-RU" sz="2100" dirty="0" smtClean="0"/>
              <a:t>лежало несколько простых первоначальных утверждений (</a:t>
            </a:r>
            <a:r>
              <a:rPr lang="ru-RU" sz="2100" dirty="0" smtClean="0">
                <a:hlinkClick r:id="rId4" action="ppaction://hlinkfile"/>
              </a:rPr>
              <a:t>аксиом</a:t>
            </a:r>
            <a:r>
              <a:rPr lang="ru-RU" sz="2100" dirty="0" smtClean="0"/>
              <a:t>), которые принимались за истинные без доказательств. Из аксиом путем доказательств выводились более сложные утверждения, из тех выводились еще более сложные. </a:t>
            </a:r>
          </a:p>
          <a:p>
            <a:pPr marL="263525" indent="-263525" eaLnBrk="1" hangingPunct="1">
              <a:lnSpc>
                <a:spcPct val="80000"/>
              </a:lnSpc>
              <a:buClr>
                <a:srgbClr val="6BE8EB"/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2100" dirty="0" smtClean="0"/>
              <a:t>Особый интерес математиков всегда вызывала пятая аксиома о параллельных прямых. В отличие от остальных аксиом элементарной геометрии, </a:t>
            </a:r>
            <a:r>
              <a:rPr lang="ru-RU" sz="2100" i="1" u="sng" dirty="0" smtClean="0"/>
              <a:t>аксиома параллельных не обладает свойством непосредственной очевидности</a:t>
            </a:r>
            <a:r>
              <a:rPr lang="ru-RU" sz="2100" dirty="0" smtClean="0"/>
              <a:t>. Поэтому на всем протяжении истории геометрии имели место попытки доказать аксиому параллельных, то есть вывести ее из остальных аксиом геометрии. </a:t>
            </a:r>
          </a:p>
        </p:txBody>
      </p:sp>
      <p:sp>
        <p:nvSpPr>
          <p:cNvPr id="1239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08175" y="0"/>
            <a:ext cx="7534275" cy="838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400" i="1" dirty="0" smtClean="0"/>
              <a:t>Евклид (</a:t>
            </a:r>
            <a:r>
              <a:rPr lang="en-US" sz="2400" i="1" dirty="0" smtClean="0"/>
              <a:t>III</a:t>
            </a:r>
            <a:r>
              <a:rPr lang="ru-RU" sz="2400" i="1" dirty="0" smtClean="0"/>
              <a:t> век до </a:t>
            </a:r>
            <a:r>
              <a:rPr lang="ru-RU" sz="2400" i="1" dirty="0" err="1" smtClean="0"/>
              <a:t>н</a:t>
            </a:r>
            <a:r>
              <a:rPr lang="en-US" sz="2400" i="1" dirty="0" smtClean="0"/>
              <a:t>. </a:t>
            </a:r>
            <a:r>
              <a:rPr lang="ru-RU" sz="2400" i="1" dirty="0" smtClean="0"/>
              <a:t>э</a:t>
            </a:r>
            <a:r>
              <a:rPr lang="en-US" sz="2400" i="1" dirty="0" smtClean="0"/>
              <a:t>.</a:t>
            </a:r>
            <a:r>
              <a:rPr lang="ru-RU" sz="2400" i="1" dirty="0" smtClean="0"/>
              <a:t>)</a:t>
            </a:r>
            <a:br>
              <a:rPr lang="ru-RU" sz="2400" i="1" dirty="0" smtClean="0"/>
            </a:br>
            <a:r>
              <a:rPr lang="ru-RU" sz="2000" i="1" dirty="0" smtClean="0"/>
              <a:t>Древнегреческий</a:t>
            </a:r>
            <a:r>
              <a:rPr lang="en-US" sz="2000" i="1" dirty="0" smtClean="0"/>
              <a:t> </a:t>
            </a:r>
            <a:r>
              <a:rPr lang="ru-RU" sz="2000" i="1" dirty="0" smtClean="0"/>
              <a:t>математик, автор первого трактата </a:t>
            </a:r>
            <a:br>
              <a:rPr lang="ru-RU" sz="2000" i="1" dirty="0" smtClean="0"/>
            </a:br>
            <a:r>
              <a:rPr lang="ru-RU" sz="2000" i="1" dirty="0" smtClean="0"/>
              <a:t>по геометрии «Начала» (в 13 книгах).</a:t>
            </a:r>
          </a:p>
        </p:txBody>
      </p:sp>
      <p:pic>
        <p:nvPicPr>
          <p:cNvPr id="21508" name="Picture 4" descr="180px-Euklid2">
            <a:hlinkClick r:id="rId5" tooltip="&quot;&quot;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943100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 descr="rf22d_na[1]"/>
          <p:cNvPicPr>
            <a:picLocks noChangeAspect="1" noChangeArrowheads="1"/>
          </p:cNvPicPr>
          <p:nvPr/>
        </p:nvPicPr>
        <p:blipFill>
          <a:blip r:embed="rId7" cstate="print">
            <a:lum bright="70000" contrast="-70000"/>
            <a:grayscl/>
          </a:blip>
          <a:srcRect/>
          <a:stretch>
            <a:fillRect/>
          </a:stretch>
        </p:blipFill>
        <p:spPr bwMode="auto">
          <a:xfrm rot="1209976">
            <a:off x="197416" y="4120346"/>
            <a:ext cx="1763713" cy="1458913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Параллельные прямые в окружающем нас мире</a:t>
            </a:r>
            <a:endParaRPr lang="ru-RU" dirty="0"/>
          </a:p>
        </p:txBody>
      </p:sp>
      <p:pic>
        <p:nvPicPr>
          <p:cNvPr id="4" name="Picture 8" descr="Картинка 49 из 1141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4286256"/>
            <a:ext cx="3500462" cy="2372078"/>
          </a:xfrm>
          <a:prstGeom prst="rect">
            <a:avLst/>
          </a:prstGeom>
          <a:noFill/>
        </p:spPr>
      </p:pic>
      <p:pic>
        <p:nvPicPr>
          <p:cNvPr id="5" name="Picture 2" descr="Картинка 18 из 11574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1571612"/>
            <a:ext cx="2093233" cy="2543180"/>
          </a:xfrm>
          <a:prstGeom prst="rect">
            <a:avLst/>
          </a:prstGeom>
          <a:noFill/>
        </p:spPr>
      </p:pic>
      <p:pic>
        <p:nvPicPr>
          <p:cNvPr id="6" name="Picture 6" descr="Картинка 17 из 1157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 l="4221" t="8547" r="4315" b="12393"/>
          <a:stretch>
            <a:fillRect/>
          </a:stretch>
        </p:blipFill>
        <p:spPr bwMode="auto">
          <a:xfrm>
            <a:off x="4714876" y="4500570"/>
            <a:ext cx="3310063" cy="1884792"/>
          </a:xfrm>
          <a:prstGeom prst="rect">
            <a:avLst/>
          </a:prstGeom>
          <a:noFill/>
        </p:spPr>
      </p:pic>
      <p:pic>
        <p:nvPicPr>
          <p:cNvPr id="7" name="Picture 10" descr="Картинка 60 из 11415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 l="7450" t="3750" r="3145" b="6249"/>
          <a:stretch>
            <a:fillRect/>
          </a:stretch>
        </p:blipFill>
        <p:spPr bwMode="auto">
          <a:xfrm>
            <a:off x="1071538" y="1571612"/>
            <a:ext cx="2390549" cy="2648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83696"/>
            <a:ext cx="9144000" cy="677430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642918"/>
            <a:ext cx="84296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 Math" pitchFamily="18" charset="0"/>
                <a:ea typeface="Cambria Math" pitchFamily="18" charset="0"/>
                <a:cs typeface="Cambria Math" pitchFamily="18" charset="0"/>
              </a:rPr>
              <a:t>Печатные источники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i="1" dirty="0" err="1">
                <a:solidFill>
                  <a:srgbClr val="0000CC"/>
                </a:solidFill>
                <a:latin typeface="Cambria Math" pitchFamily="18" charset="0"/>
                <a:ea typeface="Cambria Math" pitchFamily="18" charset="0"/>
              </a:rPr>
              <a:t>Атанасян</a:t>
            </a:r>
            <a:r>
              <a:rPr lang="ru-RU" i="1" dirty="0">
                <a:solidFill>
                  <a:srgbClr val="0000CC"/>
                </a:solidFill>
                <a:latin typeface="Cambria Math" pitchFamily="18" charset="0"/>
                <a:ea typeface="Cambria Math" pitchFamily="18" charset="0"/>
              </a:rPr>
              <a:t> Л.С., Бутузов В.Ф., Кадомцев С.Б. и др. Геометрия, 7-9: учеб. Для </a:t>
            </a:r>
            <a:r>
              <a:rPr lang="ru-RU" i="1" dirty="0" err="1">
                <a:solidFill>
                  <a:srgbClr val="0000CC"/>
                </a:solidFill>
                <a:latin typeface="Cambria Math" pitchFamily="18" charset="0"/>
                <a:ea typeface="Cambria Math" pitchFamily="18" charset="0"/>
              </a:rPr>
              <a:t>общеобразоват</a:t>
            </a:r>
            <a:r>
              <a:rPr lang="ru-RU" i="1" dirty="0">
                <a:solidFill>
                  <a:srgbClr val="0000CC"/>
                </a:solidFill>
                <a:latin typeface="Cambria Math" pitchFamily="18" charset="0"/>
                <a:ea typeface="Cambria Math" pitchFamily="18" charset="0"/>
              </a:rPr>
              <a:t>. учреждений. – 18-е изд. – М.: Просвещение, </a:t>
            </a:r>
            <a:r>
              <a:rPr lang="ru-RU" i="1" dirty="0" smtClean="0">
                <a:solidFill>
                  <a:srgbClr val="0000CC"/>
                </a:solidFill>
                <a:latin typeface="Cambria Math" pitchFamily="18" charset="0"/>
                <a:ea typeface="Cambria Math" pitchFamily="18" charset="0"/>
              </a:rPr>
              <a:t>2015.</a:t>
            </a:r>
            <a:endParaRPr lang="ru-RU" i="1" dirty="0">
              <a:solidFill>
                <a:srgbClr val="0000CC"/>
              </a:solidFill>
              <a:latin typeface="Cambria Math" pitchFamily="18" charset="0"/>
              <a:ea typeface="Cambria Math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i="1" dirty="0" err="1">
                <a:solidFill>
                  <a:srgbClr val="0000CC"/>
                </a:solidFill>
                <a:latin typeface="Cambria Math" pitchFamily="18" charset="0"/>
                <a:ea typeface="Cambria Math" pitchFamily="18" charset="0"/>
              </a:rPr>
              <a:t>Фарков</a:t>
            </a:r>
            <a:r>
              <a:rPr lang="ru-RU" i="1" dirty="0">
                <a:solidFill>
                  <a:srgbClr val="0000CC"/>
                </a:solidFill>
                <a:latin typeface="Cambria Math" pitchFamily="18" charset="0"/>
                <a:ea typeface="Cambria Math" pitchFamily="18" charset="0"/>
              </a:rPr>
              <a:t> А.В. Контрольные работы, тесты, диктанты по геометрии: 7 класс: к учебнику </a:t>
            </a:r>
            <a:r>
              <a:rPr lang="ru-RU" i="1" dirty="0" err="1">
                <a:solidFill>
                  <a:srgbClr val="0000CC"/>
                </a:solidFill>
                <a:latin typeface="Cambria Math" pitchFamily="18" charset="0"/>
                <a:ea typeface="Cambria Math" pitchFamily="18" charset="0"/>
              </a:rPr>
              <a:t>Атанасяна</a:t>
            </a:r>
            <a:r>
              <a:rPr lang="ru-RU" i="1" dirty="0">
                <a:solidFill>
                  <a:srgbClr val="0000CC"/>
                </a:solidFill>
                <a:latin typeface="Cambria Math" pitchFamily="18" charset="0"/>
                <a:ea typeface="Cambria Math" pitchFamily="18" charset="0"/>
              </a:rPr>
              <a:t> Л.С. и др. «Геометрия 7-9». – 2-е изд., стереотип. – М.: Издательство «Экзамен», </a:t>
            </a:r>
            <a:r>
              <a:rPr lang="ru-RU" i="1" dirty="0" smtClean="0">
                <a:solidFill>
                  <a:srgbClr val="0000CC"/>
                </a:solidFill>
                <a:latin typeface="Cambria Math" pitchFamily="18" charset="0"/>
                <a:ea typeface="Cambria Math" pitchFamily="18" charset="0"/>
              </a:rPr>
              <a:t>2014.</a:t>
            </a:r>
            <a:endParaRPr lang="ru-RU" i="1" dirty="0">
              <a:solidFill>
                <a:srgbClr val="0000CC"/>
              </a:solidFill>
              <a:latin typeface="Cambria Math" pitchFamily="18" charset="0"/>
              <a:ea typeface="Cambria Math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i="1" dirty="0" err="1">
                <a:solidFill>
                  <a:srgbClr val="0000CC"/>
                </a:solidFill>
                <a:latin typeface="Cambria Math" pitchFamily="18" charset="0"/>
                <a:ea typeface="Cambria Math" pitchFamily="18" charset="0"/>
              </a:rPr>
              <a:t>Дудницын</a:t>
            </a:r>
            <a:r>
              <a:rPr lang="ru-RU" i="1" dirty="0">
                <a:solidFill>
                  <a:srgbClr val="0000CC"/>
                </a:solidFill>
                <a:latin typeface="Cambria Math" pitchFamily="18" charset="0"/>
                <a:ea typeface="Cambria Math" pitchFamily="18" charset="0"/>
              </a:rPr>
              <a:t> Ю. П., </a:t>
            </a:r>
            <a:r>
              <a:rPr lang="ru-RU" i="1" dirty="0" err="1">
                <a:solidFill>
                  <a:srgbClr val="0000CC"/>
                </a:solidFill>
                <a:latin typeface="Cambria Math" pitchFamily="18" charset="0"/>
                <a:ea typeface="Cambria Math" pitchFamily="18" charset="0"/>
              </a:rPr>
              <a:t>Кронгауз</a:t>
            </a:r>
            <a:r>
              <a:rPr lang="ru-RU" i="1" dirty="0">
                <a:solidFill>
                  <a:srgbClr val="0000CC"/>
                </a:solidFill>
                <a:latin typeface="Cambria Math" pitchFamily="18" charset="0"/>
                <a:ea typeface="Cambria Math" pitchFamily="18" charset="0"/>
              </a:rPr>
              <a:t> В. Л.Сборник заданий по геометрии, 7 класс: к любому из действующих учебников по геометрии для 7 класса. – М.: Издательство «Экзамен», </a:t>
            </a:r>
            <a:r>
              <a:rPr lang="ru-RU" i="1" dirty="0" smtClean="0">
                <a:solidFill>
                  <a:srgbClr val="0000CC"/>
                </a:solidFill>
                <a:latin typeface="Cambria Math" pitchFamily="18" charset="0"/>
                <a:ea typeface="Cambria Math" pitchFamily="18" charset="0"/>
              </a:rPr>
              <a:t>2014.</a:t>
            </a:r>
            <a:endParaRPr lang="ru-RU" i="1" dirty="0">
              <a:solidFill>
                <a:srgbClr val="0000CC"/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ru-RU" b="1" dirty="0"/>
              <a:t> </a:t>
            </a:r>
            <a:endParaRPr lang="ru-RU" dirty="0"/>
          </a:p>
          <a:p>
            <a:endParaRPr lang="ru-RU" b="1" i="1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9"/>
            <a:ext cx="8568951" cy="5832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86776" y="5500702"/>
            <a:ext cx="400024" cy="625461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Задача № 1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Установите соответствие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821637" y="1750207"/>
            <a:ext cx="1357322" cy="12858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71472" y="2285992"/>
            <a:ext cx="2857520" cy="714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85852" y="1928802"/>
            <a:ext cx="642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40°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 flipH="1">
            <a:off x="1928794" y="235743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40°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714348" y="264318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928794" y="300037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28596" y="200024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428596" y="3786190"/>
            <a:ext cx="1571636" cy="8572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32" idx="0"/>
          </p:cNvCxnSpPr>
          <p:nvPr/>
        </p:nvCxnSpPr>
        <p:spPr>
          <a:xfrm rot="16200000" flipH="1">
            <a:off x="1446587" y="3589736"/>
            <a:ext cx="1428760" cy="8215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71472" y="4286256"/>
            <a:ext cx="257176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14348" y="400050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50°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1785918" y="392906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50°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571472" y="3357562"/>
            <a:ext cx="509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1571604" y="328612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142844" y="428625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500034" y="5572140"/>
            <a:ext cx="221457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500034" y="6429396"/>
            <a:ext cx="221457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821505" y="5322107"/>
            <a:ext cx="1714512" cy="9286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28596" y="5214950"/>
            <a:ext cx="29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285720" y="607220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2071670" y="478632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1285852" y="5572140"/>
            <a:ext cx="854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60°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928662" y="6072206"/>
            <a:ext cx="828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120°</a:t>
            </a: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4500562" y="1785926"/>
            <a:ext cx="4214842" cy="120032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 smtClean="0"/>
              <a:t>Прямые а и </a:t>
            </a:r>
            <a:r>
              <a:rPr lang="en-US" sz="2400" dirty="0" smtClean="0"/>
              <a:t>b</a:t>
            </a:r>
            <a:r>
              <a:rPr lang="ru-RU" sz="2400" dirty="0" smtClean="0"/>
              <a:t> – параллельны, </a:t>
            </a:r>
            <a:r>
              <a:rPr lang="en-US" sz="2400" dirty="0" smtClean="0"/>
              <a:t> </a:t>
            </a:r>
            <a:r>
              <a:rPr lang="ru-RU" sz="2400" dirty="0" smtClean="0"/>
              <a:t>так как сумма односторонних углов равна 180°</a:t>
            </a:r>
            <a:endParaRPr lang="ru-RU" sz="24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4572000" y="3571876"/>
            <a:ext cx="4143404" cy="120032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 smtClean="0"/>
              <a:t>Прямые а и </a:t>
            </a:r>
            <a:r>
              <a:rPr lang="en-US" sz="2400" dirty="0" smtClean="0"/>
              <a:t>b</a:t>
            </a:r>
            <a:r>
              <a:rPr lang="ru-RU" sz="2400" dirty="0" smtClean="0"/>
              <a:t> – параллельны, так как накрест лежащие углы равны. </a:t>
            </a:r>
            <a:endParaRPr lang="ru-RU" sz="24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4643438" y="5286388"/>
            <a:ext cx="4071966" cy="120032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 smtClean="0"/>
              <a:t>Прямые а и </a:t>
            </a:r>
            <a:r>
              <a:rPr lang="en-US" sz="2400" dirty="0" smtClean="0"/>
              <a:t>b</a:t>
            </a:r>
            <a:r>
              <a:rPr lang="ru-RU" sz="2400" dirty="0" smtClean="0"/>
              <a:t> – параллельны, так как соответственные углы равны. </a:t>
            </a:r>
            <a:endParaRPr lang="ru-RU" sz="2400" dirty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rot="5400000">
            <a:off x="831029" y="1688293"/>
            <a:ext cx="1357322" cy="12858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1821637" y="1750207"/>
            <a:ext cx="1357322" cy="12858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57158" y="214290"/>
            <a:ext cx="8329642" cy="171451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Задача № 2</a:t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Установите пары параллельных прямых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7" name="Содержимое 3"/>
          <p:cNvPicPr>
            <a:picLocks/>
          </p:cNvPicPr>
          <p:nvPr/>
        </p:nvPicPr>
        <p:blipFill>
          <a:blip r:embed="rId2" cstate="print"/>
          <a:srcRect l="5843" t="23969" r="9254" b="23289"/>
          <a:stretch>
            <a:fillRect/>
          </a:stretch>
        </p:blipFill>
        <p:spPr bwMode="auto">
          <a:xfrm>
            <a:off x="457200" y="2071678"/>
            <a:ext cx="822960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8" name="AutoShape 4"/>
          <p:cNvSpPr>
            <a:spLocks noChangeArrowheads="1"/>
          </p:cNvSpPr>
          <p:nvPr/>
        </p:nvSpPr>
        <p:spPr bwMode="auto">
          <a:xfrm rot="2336802">
            <a:off x="5651500" y="-819150"/>
            <a:ext cx="936625" cy="8347075"/>
          </a:xfrm>
          <a:prstGeom prst="flowChartInputOutpu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331913" y="2133600"/>
            <a:ext cx="3176587" cy="3763963"/>
            <a:chOff x="703" y="1389"/>
            <a:chExt cx="2001" cy="2371"/>
          </a:xfrm>
        </p:grpSpPr>
        <p:sp>
          <p:nvSpPr>
            <p:cNvPr id="25611" name="AutoShape 6"/>
            <p:cNvSpPr>
              <a:spLocks noChangeArrowheads="1"/>
            </p:cNvSpPr>
            <p:nvPr/>
          </p:nvSpPr>
          <p:spPr bwMode="auto">
            <a:xfrm rot="-2953189">
              <a:off x="518" y="1574"/>
              <a:ext cx="2371" cy="2001"/>
            </a:xfrm>
            <a:prstGeom prst="rtTriangle">
              <a:avLst/>
            </a:prstGeom>
            <a:solidFill>
              <a:srgbClr val="E445F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12" name="AutoShape 7"/>
            <p:cNvSpPr>
              <a:spLocks noChangeArrowheads="1"/>
            </p:cNvSpPr>
            <p:nvPr/>
          </p:nvSpPr>
          <p:spPr bwMode="auto">
            <a:xfrm rot="-2813693">
              <a:off x="1026" y="2290"/>
              <a:ext cx="1337" cy="1077"/>
            </a:xfrm>
            <a:prstGeom prst="rtTriangl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80232" name="Line 8"/>
          <p:cNvSpPr>
            <a:spLocks noChangeShapeType="1"/>
          </p:cNvSpPr>
          <p:nvPr/>
        </p:nvSpPr>
        <p:spPr bwMode="auto">
          <a:xfrm flipV="1">
            <a:off x="323850" y="3644900"/>
            <a:ext cx="4895850" cy="792163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0233" name="Line 9"/>
          <p:cNvSpPr>
            <a:spLocks noChangeShapeType="1"/>
          </p:cNvSpPr>
          <p:nvPr/>
        </p:nvSpPr>
        <p:spPr bwMode="auto">
          <a:xfrm flipV="1">
            <a:off x="1331913" y="1125538"/>
            <a:ext cx="6119812" cy="1008062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0234" name="Text Box 10"/>
          <p:cNvSpPr txBox="1">
            <a:spLocks noChangeArrowheads="1"/>
          </p:cNvSpPr>
          <p:nvPr/>
        </p:nvSpPr>
        <p:spPr bwMode="auto">
          <a:xfrm>
            <a:off x="4911725" y="2997200"/>
            <a:ext cx="409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а</a:t>
            </a:r>
          </a:p>
        </p:txBody>
      </p:sp>
      <p:sp>
        <p:nvSpPr>
          <p:cNvPr id="180235" name="Text Box 11"/>
          <p:cNvSpPr txBox="1">
            <a:spLocks noChangeArrowheads="1"/>
          </p:cNvSpPr>
          <p:nvPr/>
        </p:nvSpPr>
        <p:spPr bwMode="auto">
          <a:xfrm>
            <a:off x="7019925" y="476250"/>
            <a:ext cx="6905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b</a:t>
            </a:r>
            <a:endParaRPr lang="ru-RU" sz="4000" b="1"/>
          </a:p>
        </p:txBody>
      </p:sp>
      <p:sp>
        <p:nvSpPr>
          <p:cNvPr id="180236" name="Text Box 12"/>
          <p:cNvSpPr txBox="1">
            <a:spLocks noChangeArrowheads="1"/>
          </p:cNvSpPr>
          <p:nvPr/>
        </p:nvSpPr>
        <p:spPr bwMode="auto">
          <a:xfrm>
            <a:off x="6856413" y="4976813"/>
            <a:ext cx="10620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a||b</a:t>
            </a:r>
            <a:endParaRPr lang="ru-RU" sz="4000" b="1"/>
          </a:p>
        </p:txBody>
      </p:sp>
      <p:sp>
        <p:nvSpPr>
          <p:cNvPr id="180237" name="Rectangle 13"/>
          <p:cNvSpPr>
            <a:spLocks noChangeArrowheads="1"/>
          </p:cNvSpPr>
          <p:nvPr/>
        </p:nvSpPr>
        <p:spPr bwMode="auto">
          <a:xfrm>
            <a:off x="-26988" y="3200400"/>
            <a:ext cx="18415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ru-RU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0239" name="Rectangle 15"/>
          <p:cNvSpPr>
            <a:spLocks noGrp="1" noChangeArrowheads="1"/>
          </p:cNvSpPr>
          <p:nvPr>
            <p:ph type="title"/>
          </p:nvPr>
        </p:nvSpPr>
        <p:spPr>
          <a:xfrm>
            <a:off x="-107950" y="274638"/>
            <a:ext cx="7127875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Практические способы построения параллельных прямых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802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802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0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0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52672E-7 L 0.22795 -0.3580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-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0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0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180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80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80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80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8" grpId="0" animBg="1"/>
      <p:bldP spid="180228" grpId="1" animBg="1"/>
      <p:bldP spid="180232" grpId="0" animBg="1"/>
      <p:bldP spid="180233" grpId="0" animBg="1"/>
      <p:bldP spid="180234" grpId="0"/>
      <p:bldP spid="180235" grpId="0"/>
      <p:bldP spid="1802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51050" y="3141663"/>
            <a:ext cx="3887788" cy="3097212"/>
            <a:chOff x="1247" y="1933"/>
            <a:chExt cx="2449" cy="1951"/>
          </a:xfrm>
        </p:grpSpPr>
        <p:sp>
          <p:nvSpPr>
            <p:cNvPr id="26667" name="Freeform 3"/>
            <p:cNvSpPr>
              <a:spLocks/>
            </p:cNvSpPr>
            <p:nvPr/>
          </p:nvSpPr>
          <p:spPr bwMode="auto">
            <a:xfrm>
              <a:off x="1247" y="1933"/>
              <a:ext cx="1134" cy="1134"/>
            </a:xfrm>
            <a:custGeom>
              <a:avLst/>
              <a:gdLst>
                <a:gd name="T0" fmla="*/ 1134 w 1134"/>
                <a:gd name="T1" fmla="*/ 1134 h 1134"/>
                <a:gd name="T2" fmla="*/ 681 w 1134"/>
                <a:gd name="T3" fmla="*/ 0 h 1134"/>
                <a:gd name="T4" fmla="*/ 363 w 1134"/>
                <a:gd name="T5" fmla="*/ 0 h 1134"/>
                <a:gd name="T6" fmla="*/ 182 w 1134"/>
                <a:gd name="T7" fmla="*/ 136 h 1134"/>
                <a:gd name="T8" fmla="*/ 91 w 1134"/>
                <a:gd name="T9" fmla="*/ 226 h 1134"/>
                <a:gd name="T10" fmla="*/ 0 w 1134"/>
                <a:gd name="T11" fmla="*/ 453 h 1134"/>
                <a:gd name="T12" fmla="*/ 1134 w 1134"/>
                <a:gd name="T13" fmla="*/ 1134 h 11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34"/>
                <a:gd name="T22" fmla="*/ 0 h 1134"/>
                <a:gd name="T23" fmla="*/ 1134 w 1134"/>
                <a:gd name="T24" fmla="*/ 1134 h 11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34" h="1134">
                  <a:moveTo>
                    <a:pt x="1134" y="1134"/>
                  </a:moveTo>
                  <a:lnTo>
                    <a:pt x="681" y="0"/>
                  </a:lnTo>
                  <a:lnTo>
                    <a:pt x="363" y="0"/>
                  </a:lnTo>
                  <a:lnTo>
                    <a:pt x="182" y="136"/>
                  </a:lnTo>
                  <a:lnTo>
                    <a:pt x="91" y="226"/>
                  </a:lnTo>
                  <a:lnTo>
                    <a:pt x="0" y="453"/>
                  </a:lnTo>
                  <a:lnTo>
                    <a:pt x="1134" y="1134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 w="12700">
              <a:noFill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6668" name="Freeform 4"/>
            <p:cNvSpPr>
              <a:spLocks/>
            </p:cNvSpPr>
            <p:nvPr/>
          </p:nvSpPr>
          <p:spPr bwMode="auto">
            <a:xfrm>
              <a:off x="2562" y="2750"/>
              <a:ext cx="1134" cy="1134"/>
            </a:xfrm>
            <a:custGeom>
              <a:avLst/>
              <a:gdLst>
                <a:gd name="T0" fmla="*/ 1134 w 1134"/>
                <a:gd name="T1" fmla="*/ 1134 h 1134"/>
                <a:gd name="T2" fmla="*/ 681 w 1134"/>
                <a:gd name="T3" fmla="*/ 0 h 1134"/>
                <a:gd name="T4" fmla="*/ 363 w 1134"/>
                <a:gd name="T5" fmla="*/ 0 h 1134"/>
                <a:gd name="T6" fmla="*/ 182 w 1134"/>
                <a:gd name="T7" fmla="*/ 136 h 1134"/>
                <a:gd name="T8" fmla="*/ 91 w 1134"/>
                <a:gd name="T9" fmla="*/ 226 h 1134"/>
                <a:gd name="T10" fmla="*/ 0 w 1134"/>
                <a:gd name="T11" fmla="*/ 453 h 1134"/>
                <a:gd name="T12" fmla="*/ 1134 w 1134"/>
                <a:gd name="T13" fmla="*/ 1134 h 11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34"/>
                <a:gd name="T22" fmla="*/ 0 h 1134"/>
                <a:gd name="T23" fmla="*/ 1134 w 1134"/>
                <a:gd name="T24" fmla="*/ 1134 h 11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34" h="1134">
                  <a:moveTo>
                    <a:pt x="1134" y="1134"/>
                  </a:moveTo>
                  <a:lnTo>
                    <a:pt x="681" y="0"/>
                  </a:lnTo>
                  <a:lnTo>
                    <a:pt x="363" y="0"/>
                  </a:lnTo>
                  <a:lnTo>
                    <a:pt x="182" y="136"/>
                  </a:lnTo>
                  <a:lnTo>
                    <a:pt x="91" y="226"/>
                  </a:lnTo>
                  <a:lnTo>
                    <a:pt x="0" y="453"/>
                  </a:lnTo>
                  <a:lnTo>
                    <a:pt x="1134" y="1134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 w="12700">
              <a:noFill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 rot="-9260881">
            <a:off x="25400" y="4462463"/>
            <a:ext cx="1439863" cy="3173412"/>
            <a:chOff x="746" y="796"/>
            <a:chExt cx="903" cy="1999"/>
          </a:xfrm>
        </p:grpSpPr>
        <p:sp>
          <p:nvSpPr>
            <p:cNvPr id="26659" name="Freeform 6"/>
            <p:cNvSpPr>
              <a:spLocks/>
            </p:cNvSpPr>
            <p:nvPr/>
          </p:nvSpPr>
          <p:spPr bwMode="auto">
            <a:xfrm rot="78698">
              <a:off x="801" y="796"/>
              <a:ext cx="848" cy="1909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60" name="Freeform 7"/>
            <p:cNvSpPr>
              <a:spLocks/>
            </p:cNvSpPr>
            <p:nvPr/>
          </p:nvSpPr>
          <p:spPr bwMode="auto">
            <a:xfrm rot="78698">
              <a:off x="1429" y="2356"/>
              <a:ext cx="214" cy="371"/>
            </a:xfrm>
            <a:custGeom>
              <a:avLst/>
              <a:gdLst>
                <a:gd name="T0" fmla="*/ 316 w 316"/>
                <a:gd name="T1" fmla="*/ 608 h 608"/>
                <a:gd name="T2" fmla="*/ 227 w 316"/>
                <a:gd name="T3" fmla="*/ 0 h 608"/>
                <a:gd name="T4" fmla="*/ 0 w 316"/>
                <a:gd name="T5" fmla="*/ 90 h 608"/>
                <a:gd name="T6" fmla="*/ 316 w 316"/>
                <a:gd name="T7" fmla="*/ 608 h 6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6"/>
                <a:gd name="T13" fmla="*/ 0 h 608"/>
                <a:gd name="T14" fmla="*/ 316 w 316"/>
                <a:gd name="T15" fmla="*/ 608 h 6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61" name="Freeform 8"/>
            <p:cNvSpPr>
              <a:spLocks/>
            </p:cNvSpPr>
            <p:nvPr/>
          </p:nvSpPr>
          <p:spPr bwMode="auto">
            <a:xfrm rot="78698">
              <a:off x="1554" y="2578"/>
              <a:ext cx="82" cy="141"/>
            </a:xfrm>
            <a:custGeom>
              <a:avLst/>
              <a:gdLst>
                <a:gd name="T0" fmla="*/ 85 w 121"/>
                <a:gd name="T1" fmla="*/ 0 h 230"/>
                <a:gd name="T2" fmla="*/ 0 w 121"/>
                <a:gd name="T3" fmla="*/ 25 h 230"/>
                <a:gd name="T4" fmla="*/ 121 w 121"/>
                <a:gd name="T5" fmla="*/ 230 h 230"/>
                <a:gd name="T6" fmla="*/ 85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746" y="807"/>
              <a:ext cx="864" cy="1988"/>
              <a:chOff x="738" y="806"/>
              <a:chExt cx="864" cy="1988"/>
            </a:xfrm>
          </p:grpSpPr>
          <p:sp>
            <p:nvSpPr>
              <p:cNvPr id="26663" name="Freeform 10"/>
              <p:cNvSpPr>
                <a:spLocks/>
              </p:cNvSpPr>
              <p:nvPr/>
            </p:nvSpPr>
            <p:spPr bwMode="auto">
              <a:xfrm rot="78698">
                <a:off x="861" y="806"/>
                <a:ext cx="741" cy="1595"/>
              </a:xfrm>
              <a:custGeom>
                <a:avLst/>
                <a:gdLst>
                  <a:gd name="T0" fmla="*/ 867 w 1094"/>
                  <a:gd name="T1" fmla="*/ 2612 h 2612"/>
                  <a:gd name="T2" fmla="*/ 1094 w 1094"/>
                  <a:gd name="T3" fmla="*/ 2522 h 2612"/>
                  <a:gd name="T4" fmla="*/ 1016 w 1094"/>
                  <a:gd name="T5" fmla="*/ 2554 h 2612"/>
                  <a:gd name="T6" fmla="*/ 84 w 1094"/>
                  <a:gd name="T7" fmla="*/ 0 h 2612"/>
                  <a:gd name="T8" fmla="*/ 0 w 1094"/>
                  <a:gd name="T9" fmla="*/ 30 h 2612"/>
                  <a:gd name="T10" fmla="*/ 940 w 1094"/>
                  <a:gd name="T11" fmla="*/ 2584 h 2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4"/>
                  <a:gd name="T19" fmla="*/ 0 h 2612"/>
                  <a:gd name="T20" fmla="*/ 1094 w 1094"/>
                  <a:gd name="T21" fmla="*/ 2612 h 26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" name="Group 11"/>
              <p:cNvGrpSpPr>
                <a:grpSpLocks/>
              </p:cNvGrpSpPr>
              <p:nvPr/>
            </p:nvGrpSpPr>
            <p:grpSpPr bwMode="auto">
              <a:xfrm rot="78698">
                <a:off x="738" y="936"/>
                <a:ext cx="382" cy="1858"/>
                <a:chOff x="1292" y="1570"/>
                <a:chExt cx="363" cy="1905"/>
              </a:xfrm>
            </p:grpSpPr>
            <p:sp>
              <p:nvSpPr>
                <p:cNvPr id="26665" name="Freeform 12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666" name="Oval 13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26628" name="Freeform 14"/>
          <p:cNvSpPr>
            <a:spLocks/>
          </p:cNvSpPr>
          <p:nvPr/>
        </p:nvSpPr>
        <p:spPr bwMode="auto">
          <a:xfrm>
            <a:off x="2171700" y="990600"/>
            <a:ext cx="2463800" cy="5702300"/>
          </a:xfrm>
          <a:custGeom>
            <a:avLst/>
            <a:gdLst>
              <a:gd name="T0" fmla="*/ 0 w 1552"/>
              <a:gd name="T1" fmla="*/ 0 h 3592"/>
              <a:gd name="T2" fmla="*/ 1552 w 1552"/>
              <a:gd name="T3" fmla="*/ 3592 h 3592"/>
              <a:gd name="T4" fmla="*/ 0 60000 65536"/>
              <a:gd name="T5" fmla="*/ 0 60000 65536"/>
              <a:gd name="T6" fmla="*/ 0 w 1552"/>
              <a:gd name="T7" fmla="*/ 0 h 3592"/>
              <a:gd name="T8" fmla="*/ 1552 w 1552"/>
              <a:gd name="T9" fmla="*/ 3592 h 35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52" h="3592">
                <a:moveTo>
                  <a:pt x="0" y="0"/>
                </a:moveTo>
                <a:lnTo>
                  <a:pt x="1552" y="3592"/>
                </a:lnTo>
              </a:path>
            </a:pathLst>
          </a:custGeom>
          <a:noFill/>
          <a:ln w="38100">
            <a:solidFill>
              <a:srgbClr val="6600CC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82287" name="Text Box 15"/>
          <p:cNvSpPr txBox="1">
            <a:spLocks noChangeArrowheads="1"/>
          </p:cNvSpPr>
          <p:nvPr/>
        </p:nvSpPr>
        <p:spPr bwMode="auto">
          <a:xfrm>
            <a:off x="1835150" y="765175"/>
            <a:ext cx="4127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i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b</a:t>
            </a:r>
            <a:endParaRPr lang="ru-RU" sz="3600" b="1" i="1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26630" name="Text Box 16"/>
          <p:cNvSpPr txBox="1">
            <a:spLocks noChangeArrowheads="1"/>
          </p:cNvSpPr>
          <p:nvPr/>
        </p:nvSpPr>
        <p:spPr bwMode="auto">
          <a:xfrm>
            <a:off x="5651500" y="981075"/>
            <a:ext cx="1212850" cy="914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5400">
                <a:solidFill>
                  <a:srgbClr val="000066"/>
                </a:solidFill>
                <a:latin typeface="Times New Roman" pitchFamily="18" charset="0"/>
                <a:cs typeface="Arial" charset="0"/>
              </a:rPr>
              <a:t>b</a:t>
            </a:r>
            <a:r>
              <a:rPr lang="en-US" sz="5400">
                <a:solidFill>
                  <a:srgbClr val="000066"/>
                </a:solidFill>
                <a:cs typeface="Arial" charset="0"/>
              </a:rPr>
              <a:t>II</a:t>
            </a:r>
            <a:r>
              <a:rPr lang="en-US" sz="5400">
                <a:solidFill>
                  <a:srgbClr val="000066"/>
                </a:solidFill>
                <a:latin typeface="Times New Roman" pitchFamily="18" charset="0"/>
                <a:cs typeface="Arial" charset="0"/>
              </a:rPr>
              <a:t>c</a:t>
            </a:r>
            <a:endParaRPr lang="ru-RU" sz="5400">
              <a:solidFill>
                <a:srgbClr val="000066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82289" name="Rectangle 17"/>
          <p:cNvSpPr>
            <a:spLocks noChangeArrowheads="1"/>
          </p:cNvSpPr>
          <p:nvPr/>
        </p:nvSpPr>
        <p:spPr bwMode="auto">
          <a:xfrm>
            <a:off x="392113" y="334963"/>
            <a:ext cx="8675687" cy="4270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Практические способы построения параллельных прямых</a:t>
            </a:r>
          </a:p>
        </p:txBody>
      </p: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3606800" y="765175"/>
            <a:ext cx="2514600" cy="5953125"/>
            <a:chOff x="2272" y="482"/>
            <a:chExt cx="1584" cy="3750"/>
          </a:xfrm>
        </p:grpSpPr>
        <p:sp>
          <p:nvSpPr>
            <p:cNvPr id="26657" name="Freeform 19"/>
            <p:cNvSpPr>
              <a:spLocks/>
            </p:cNvSpPr>
            <p:nvPr/>
          </p:nvSpPr>
          <p:spPr bwMode="auto">
            <a:xfrm>
              <a:off x="2272" y="496"/>
              <a:ext cx="1584" cy="3736"/>
            </a:xfrm>
            <a:custGeom>
              <a:avLst/>
              <a:gdLst>
                <a:gd name="T0" fmla="*/ 0 w 1584"/>
                <a:gd name="T1" fmla="*/ 0 h 3736"/>
                <a:gd name="T2" fmla="*/ 1584 w 1584"/>
                <a:gd name="T3" fmla="*/ 3736 h 3736"/>
                <a:gd name="T4" fmla="*/ 0 60000 65536"/>
                <a:gd name="T5" fmla="*/ 0 60000 65536"/>
                <a:gd name="T6" fmla="*/ 0 w 1584"/>
                <a:gd name="T7" fmla="*/ 0 h 3736"/>
                <a:gd name="T8" fmla="*/ 1584 w 1584"/>
                <a:gd name="T9" fmla="*/ 3736 h 37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84" h="3736">
                  <a:moveTo>
                    <a:pt x="0" y="0"/>
                  </a:moveTo>
                  <a:lnTo>
                    <a:pt x="1584" y="3736"/>
                  </a:lnTo>
                </a:path>
              </a:pathLst>
            </a:custGeom>
            <a:noFill/>
            <a:ln w="38100">
              <a:solidFill>
                <a:srgbClr val="6600CC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2292" name="Text Box 20"/>
            <p:cNvSpPr txBox="1">
              <a:spLocks noChangeArrowheads="1"/>
            </p:cNvSpPr>
            <p:nvPr/>
          </p:nvSpPr>
          <p:spPr bwMode="auto">
            <a:xfrm>
              <a:off x="2426" y="482"/>
              <a:ext cx="244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b="1" i="1">
                  <a:solidFill>
                    <a:srgbClr val="66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c</a:t>
              </a:r>
              <a:endParaRPr lang="ru-RU" sz="3600" b="1" i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</p:grpSp>
      <p:sp>
        <p:nvSpPr>
          <p:cNvPr id="182293" name="Freeform 21" descr="Дуб"/>
          <p:cNvSpPr>
            <a:spLocks/>
          </p:cNvSpPr>
          <p:nvPr/>
        </p:nvSpPr>
        <p:spPr bwMode="auto">
          <a:xfrm rot="8677693">
            <a:off x="1785938" y="1951038"/>
            <a:ext cx="1849437" cy="3422650"/>
          </a:xfrm>
          <a:custGeom>
            <a:avLst/>
            <a:gdLst>
              <a:gd name="T0" fmla="*/ 566 w 1438"/>
              <a:gd name="T1" fmla="*/ 8 h 2634"/>
              <a:gd name="T2" fmla="*/ 1438 w 1438"/>
              <a:gd name="T3" fmla="*/ 2016 h 2634"/>
              <a:gd name="T4" fmla="*/ 1190 w 1438"/>
              <a:gd name="T5" fmla="*/ 1912 h 2634"/>
              <a:gd name="T6" fmla="*/ 280 w 1438"/>
              <a:gd name="T7" fmla="*/ 2296 h 2634"/>
              <a:gd name="T8" fmla="*/ 14 w 1438"/>
              <a:gd name="T9" fmla="*/ 2617 h 2634"/>
              <a:gd name="T10" fmla="*/ 275 w 1438"/>
              <a:gd name="T11" fmla="*/ 2307 h 2634"/>
              <a:gd name="T12" fmla="*/ 623 w 1438"/>
              <a:gd name="T13" fmla="*/ 621 h 2634"/>
              <a:gd name="T14" fmla="*/ 566 w 1438"/>
              <a:gd name="T15" fmla="*/ 0 h 2634"/>
              <a:gd name="T16" fmla="*/ 633 w 1438"/>
              <a:gd name="T17" fmla="*/ 624 h 2634"/>
              <a:gd name="T18" fmla="*/ 1184 w 1438"/>
              <a:gd name="T19" fmla="*/ 1920 h 2634"/>
              <a:gd name="T20" fmla="*/ 1430 w 1438"/>
              <a:gd name="T21" fmla="*/ 2016 h 2634"/>
              <a:gd name="T22" fmla="*/ 0 w 1438"/>
              <a:gd name="T23" fmla="*/ 2634 h 2634"/>
              <a:gd name="T24" fmla="*/ 566 w 1438"/>
              <a:gd name="T25" fmla="*/ 8 h 263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438"/>
              <a:gd name="T40" fmla="*/ 0 h 2634"/>
              <a:gd name="T41" fmla="*/ 1438 w 1438"/>
              <a:gd name="T42" fmla="*/ 2634 h 263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438" h="2634">
                <a:moveTo>
                  <a:pt x="566" y="8"/>
                </a:moveTo>
                <a:lnTo>
                  <a:pt x="1438" y="2016"/>
                </a:lnTo>
                <a:lnTo>
                  <a:pt x="1190" y="1912"/>
                </a:lnTo>
                <a:lnTo>
                  <a:pt x="280" y="2296"/>
                </a:lnTo>
                <a:lnTo>
                  <a:pt x="14" y="2617"/>
                </a:lnTo>
                <a:lnTo>
                  <a:pt x="275" y="2307"/>
                </a:lnTo>
                <a:lnTo>
                  <a:pt x="623" y="621"/>
                </a:lnTo>
                <a:lnTo>
                  <a:pt x="566" y="0"/>
                </a:lnTo>
                <a:lnTo>
                  <a:pt x="633" y="624"/>
                </a:lnTo>
                <a:lnTo>
                  <a:pt x="1184" y="1920"/>
                </a:lnTo>
                <a:lnTo>
                  <a:pt x="1430" y="2016"/>
                </a:lnTo>
                <a:lnTo>
                  <a:pt x="0" y="2634"/>
                </a:lnTo>
                <a:lnTo>
                  <a:pt x="566" y="8"/>
                </a:lnTo>
                <a:close/>
              </a:path>
            </a:pathLst>
          </a:custGeom>
          <a:blipFill dpi="0" rotWithShape="1">
            <a:blip r:embed="rId2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grpSp>
        <p:nvGrpSpPr>
          <p:cNvPr id="7" name="Group 22"/>
          <p:cNvGrpSpPr>
            <a:grpSpLocks/>
          </p:cNvGrpSpPr>
          <p:nvPr/>
        </p:nvGrpSpPr>
        <p:grpSpPr bwMode="auto">
          <a:xfrm rot="-2138425">
            <a:off x="2051050" y="2179638"/>
            <a:ext cx="2806700" cy="5676900"/>
            <a:chOff x="2032" y="688"/>
            <a:chExt cx="1768" cy="3576"/>
          </a:xfrm>
        </p:grpSpPr>
        <p:sp>
          <p:nvSpPr>
            <p:cNvPr id="26655" name="Freeform 23" descr="Папирус"/>
            <p:cNvSpPr>
              <a:spLocks/>
            </p:cNvSpPr>
            <p:nvPr/>
          </p:nvSpPr>
          <p:spPr bwMode="auto">
            <a:xfrm>
              <a:off x="2032" y="688"/>
              <a:ext cx="1768" cy="3576"/>
            </a:xfrm>
            <a:custGeom>
              <a:avLst/>
              <a:gdLst>
                <a:gd name="T0" fmla="*/ 312 w 1768"/>
                <a:gd name="T1" fmla="*/ 0 h 3576"/>
                <a:gd name="T2" fmla="*/ 0 w 1768"/>
                <a:gd name="T3" fmla="*/ 128 h 3576"/>
                <a:gd name="T4" fmla="*/ 1480 w 1768"/>
                <a:gd name="T5" fmla="*/ 3576 h 3576"/>
                <a:gd name="T6" fmla="*/ 1768 w 1768"/>
                <a:gd name="T7" fmla="*/ 3432 h 3576"/>
                <a:gd name="T8" fmla="*/ 312 w 1768"/>
                <a:gd name="T9" fmla="*/ 0 h 35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68"/>
                <a:gd name="T16" fmla="*/ 0 h 3576"/>
                <a:gd name="T17" fmla="*/ 1768 w 1768"/>
                <a:gd name="T18" fmla="*/ 3576 h 35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68" h="3576">
                  <a:moveTo>
                    <a:pt x="312" y="0"/>
                  </a:moveTo>
                  <a:lnTo>
                    <a:pt x="0" y="128"/>
                  </a:lnTo>
                  <a:lnTo>
                    <a:pt x="1480" y="3576"/>
                  </a:lnTo>
                  <a:lnTo>
                    <a:pt x="1768" y="3432"/>
                  </a:lnTo>
                  <a:lnTo>
                    <a:pt x="312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6656" name="Oval 24"/>
            <p:cNvSpPr>
              <a:spLocks noChangeArrowheads="1"/>
            </p:cNvSpPr>
            <p:nvPr/>
          </p:nvSpPr>
          <p:spPr bwMode="auto">
            <a:xfrm>
              <a:off x="2245" y="890"/>
              <a:ext cx="91" cy="8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82297" name="Line 25"/>
          <p:cNvSpPr>
            <a:spLocks noChangeShapeType="1"/>
          </p:cNvSpPr>
          <p:nvPr/>
        </p:nvSpPr>
        <p:spPr bwMode="auto">
          <a:xfrm>
            <a:off x="971550" y="3187700"/>
            <a:ext cx="5688013" cy="3455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grpSp>
        <p:nvGrpSpPr>
          <p:cNvPr id="8" name="Group 26"/>
          <p:cNvGrpSpPr>
            <a:grpSpLocks/>
          </p:cNvGrpSpPr>
          <p:nvPr/>
        </p:nvGrpSpPr>
        <p:grpSpPr bwMode="auto">
          <a:xfrm rot="19181055" flipH="1">
            <a:off x="5292725" y="4076700"/>
            <a:ext cx="3205163" cy="1406525"/>
            <a:chOff x="763" y="1945"/>
            <a:chExt cx="2019" cy="886"/>
          </a:xfrm>
        </p:grpSpPr>
        <p:sp>
          <p:nvSpPr>
            <p:cNvPr id="26649" name="Freeform 27"/>
            <p:cNvSpPr>
              <a:spLocks/>
            </p:cNvSpPr>
            <p:nvPr/>
          </p:nvSpPr>
          <p:spPr bwMode="auto">
            <a:xfrm rot="-3316674">
              <a:off x="1322" y="1450"/>
              <a:ext cx="852" cy="1909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2300" name="Freeform 28"/>
            <p:cNvSpPr>
              <a:spLocks/>
            </p:cNvSpPr>
            <p:nvPr/>
          </p:nvSpPr>
          <p:spPr bwMode="auto">
            <a:xfrm rot="-3316674">
              <a:off x="2482" y="2398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51" name="Freeform 29"/>
            <p:cNvSpPr>
              <a:spLocks/>
            </p:cNvSpPr>
            <p:nvPr/>
          </p:nvSpPr>
          <p:spPr bwMode="auto">
            <a:xfrm rot="-3316674">
              <a:off x="2671" y="2522"/>
              <a:ext cx="82" cy="141"/>
            </a:xfrm>
            <a:custGeom>
              <a:avLst/>
              <a:gdLst>
                <a:gd name="T0" fmla="*/ 85 w 121"/>
                <a:gd name="T1" fmla="*/ 0 h 230"/>
                <a:gd name="T2" fmla="*/ 0 w 121"/>
                <a:gd name="T3" fmla="*/ 25 h 230"/>
                <a:gd name="T4" fmla="*/ 121 w 121"/>
                <a:gd name="T5" fmla="*/ 230 h 230"/>
                <a:gd name="T6" fmla="*/ 85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Group 30"/>
            <p:cNvGrpSpPr>
              <a:grpSpLocks/>
            </p:cNvGrpSpPr>
            <p:nvPr/>
          </p:nvGrpSpPr>
          <p:grpSpPr bwMode="auto">
            <a:xfrm>
              <a:off x="763" y="1945"/>
              <a:ext cx="1677" cy="744"/>
              <a:chOff x="763" y="1945"/>
              <a:chExt cx="1677" cy="744"/>
            </a:xfrm>
          </p:grpSpPr>
          <p:sp>
            <p:nvSpPr>
              <p:cNvPr id="26653" name="Freeform 31"/>
              <p:cNvSpPr>
                <a:spLocks/>
              </p:cNvSpPr>
              <p:nvPr/>
            </p:nvSpPr>
            <p:spPr bwMode="auto">
              <a:xfrm rot="-3316674">
                <a:off x="1271" y="1519"/>
                <a:ext cx="744" cy="1595"/>
              </a:xfrm>
              <a:custGeom>
                <a:avLst/>
                <a:gdLst>
                  <a:gd name="T0" fmla="*/ 867 w 1094"/>
                  <a:gd name="T1" fmla="*/ 2612 h 2612"/>
                  <a:gd name="T2" fmla="*/ 1094 w 1094"/>
                  <a:gd name="T3" fmla="*/ 2522 h 2612"/>
                  <a:gd name="T4" fmla="*/ 1016 w 1094"/>
                  <a:gd name="T5" fmla="*/ 2554 h 2612"/>
                  <a:gd name="T6" fmla="*/ 84 w 1094"/>
                  <a:gd name="T7" fmla="*/ 0 h 2612"/>
                  <a:gd name="T8" fmla="*/ 0 w 1094"/>
                  <a:gd name="T9" fmla="*/ 30 h 2612"/>
                  <a:gd name="T10" fmla="*/ 940 w 1094"/>
                  <a:gd name="T11" fmla="*/ 2584 h 2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4"/>
                  <a:gd name="T19" fmla="*/ 0 h 2612"/>
                  <a:gd name="T20" fmla="*/ 1094 w 1094"/>
                  <a:gd name="T21" fmla="*/ 2612 h 26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FF66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54" name="Freeform 32"/>
              <p:cNvSpPr>
                <a:spLocks/>
              </p:cNvSpPr>
              <p:nvPr/>
            </p:nvSpPr>
            <p:spPr bwMode="auto">
              <a:xfrm>
                <a:off x="763" y="2084"/>
                <a:ext cx="42" cy="155"/>
              </a:xfrm>
              <a:custGeom>
                <a:avLst/>
                <a:gdLst>
                  <a:gd name="T0" fmla="*/ 33 w 42"/>
                  <a:gd name="T1" fmla="*/ 0 h 155"/>
                  <a:gd name="T2" fmla="*/ 41 w 42"/>
                  <a:gd name="T3" fmla="*/ 48 h 155"/>
                  <a:gd name="T4" fmla="*/ 29 w 42"/>
                  <a:gd name="T5" fmla="*/ 116 h 155"/>
                  <a:gd name="T6" fmla="*/ 9 w 42"/>
                  <a:gd name="T7" fmla="*/ 152 h 155"/>
                  <a:gd name="T8" fmla="*/ 1 w 42"/>
                  <a:gd name="T9" fmla="*/ 96 h 155"/>
                  <a:gd name="T10" fmla="*/ 5 w 42"/>
                  <a:gd name="T11" fmla="*/ 52 h 155"/>
                  <a:gd name="T12" fmla="*/ 33 w 42"/>
                  <a:gd name="T13" fmla="*/ 0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"/>
                  <a:gd name="T22" fmla="*/ 0 h 155"/>
                  <a:gd name="T23" fmla="*/ 42 w 42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" h="155">
                    <a:moveTo>
                      <a:pt x="33" y="0"/>
                    </a:moveTo>
                    <a:cubicBezTo>
                      <a:pt x="42" y="3"/>
                      <a:pt x="42" y="29"/>
                      <a:pt x="41" y="48"/>
                    </a:cubicBezTo>
                    <a:cubicBezTo>
                      <a:pt x="40" y="67"/>
                      <a:pt x="34" y="99"/>
                      <a:pt x="29" y="116"/>
                    </a:cubicBezTo>
                    <a:cubicBezTo>
                      <a:pt x="24" y="133"/>
                      <a:pt x="14" y="155"/>
                      <a:pt x="9" y="152"/>
                    </a:cubicBezTo>
                    <a:cubicBezTo>
                      <a:pt x="4" y="149"/>
                      <a:pt x="2" y="113"/>
                      <a:pt x="1" y="96"/>
                    </a:cubicBezTo>
                    <a:cubicBezTo>
                      <a:pt x="0" y="79"/>
                      <a:pt x="0" y="68"/>
                      <a:pt x="5" y="52"/>
                    </a:cubicBezTo>
                    <a:cubicBezTo>
                      <a:pt x="10" y="36"/>
                      <a:pt x="27" y="11"/>
                      <a:pt x="33" y="0"/>
                    </a:cubicBezTo>
                    <a:close/>
                  </a:path>
                </a:pathLst>
              </a:custGeom>
              <a:solidFill>
                <a:srgbClr val="CC0F00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  <p:grpSp>
        <p:nvGrpSpPr>
          <p:cNvPr id="10" name="Group 33"/>
          <p:cNvGrpSpPr>
            <a:grpSpLocks/>
          </p:cNvGrpSpPr>
          <p:nvPr/>
        </p:nvGrpSpPr>
        <p:grpSpPr bwMode="auto">
          <a:xfrm>
            <a:off x="4565650" y="2781300"/>
            <a:ext cx="438150" cy="503238"/>
            <a:chOff x="2517" y="890"/>
            <a:chExt cx="276" cy="317"/>
          </a:xfrm>
        </p:grpSpPr>
        <p:sp>
          <p:nvSpPr>
            <p:cNvPr id="26647" name="Text Box 34"/>
            <p:cNvSpPr txBox="1">
              <a:spLocks noChangeArrowheads="1"/>
            </p:cNvSpPr>
            <p:nvPr/>
          </p:nvSpPr>
          <p:spPr bwMode="auto">
            <a:xfrm>
              <a:off x="2562" y="890"/>
              <a:ext cx="231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>
                  <a:solidFill>
                    <a:srgbClr val="6600CC"/>
                  </a:solidFill>
                  <a:latin typeface="Tahoma" pitchFamily="34" charset="0"/>
                  <a:cs typeface="Arial" charset="0"/>
                </a:rPr>
                <a:t>А</a:t>
              </a:r>
            </a:p>
          </p:txBody>
        </p:sp>
        <p:sp>
          <p:nvSpPr>
            <p:cNvPr id="26648" name="Oval 35"/>
            <p:cNvSpPr>
              <a:spLocks noChangeArrowheads="1"/>
            </p:cNvSpPr>
            <p:nvPr/>
          </p:nvSpPr>
          <p:spPr bwMode="auto">
            <a:xfrm>
              <a:off x="2517" y="1117"/>
              <a:ext cx="91" cy="9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" name="Group 36"/>
          <p:cNvGrpSpPr>
            <a:grpSpLocks/>
          </p:cNvGrpSpPr>
          <p:nvPr/>
        </p:nvGrpSpPr>
        <p:grpSpPr bwMode="auto">
          <a:xfrm>
            <a:off x="25400" y="50800"/>
            <a:ext cx="9067800" cy="6705600"/>
            <a:chOff x="168" y="176"/>
            <a:chExt cx="5408" cy="3928"/>
          </a:xfrm>
        </p:grpSpPr>
        <p:sp>
          <p:nvSpPr>
            <p:cNvPr id="26639" name="Freeform 3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0" name="Freeform 3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1" name="Freeform 3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2" name="Freeform 4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3" name="Freeform 4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4" name="Freeform 4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5" name="Freeform 4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6" name="Freeform 4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 L 0.22048 0.1784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82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7.40741E-7 L -0.22257 -0.69699 " pathEditMode="relative" rAng="0" ptsTypes="AA">
                                      <p:cBhvr>
                                        <p:cTn id="4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" y="-349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82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93" grpId="0" animBg="1"/>
      <p:bldP spid="182293" grpId="1" animBg="1"/>
      <p:bldP spid="182293" grpId="2" animBg="1"/>
      <p:bldP spid="18229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324100" y="2582863"/>
            <a:ext cx="4895850" cy="30956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1" name="Freeform 3" descr="Папирус"/>
          <p:cNvSpPr>
            <a:spLocks/>
          </p:cNvSpPr>
          <p:nvPr/>
        </p:nvSpPr>
        <p:spPr bwMode="auto">
          <a:xfrm>
            <a:off x="2189163" y="2333625"/>
            <a:ext cx="5251450" cy="3567113"/>
          </a:xfrm>
          <a:custGeom>
            <a:avLst/>
            <a:gdLst>
              <a:gd name="T0" fmla="*/ 8 w 3308"/>
              <a:gd name="T1" fmla="*/ 8 h 2247"/>
              <a:gd name="T2" fmla="*/ 132 w 3308"/>
              <a:gd name="T3" fmla="*/ 159 h 2247"/>
              <a:gd name="T4" fmla="*/ 3136 w 3308"/>
              <a:gd name="T5" fmla="*/ 168 h 2247"/>
              <a:gd name="T6" fmla="*/ 3268 w 3308"/>
              <a:gd name="T7" fmla="*/ 23 h 2247"/>
              <a:gd name="T8" fmla="*/ 3136 w 3308"/>
              <a:gd name="T9" fmla="*/ 160 h 2247"/>
              <a:gd name="T10" fmla="*/ 3160 w 3308"/>
              <a:gd name="T11" fmla="*/ 2080 h 2247"/>
              <a:gd name="T12" fmla="*/ 3308 w 3308"/>
              <a:gd name="T13" fmla="*/ 2247 h 2247"/>
              <a:gd name="T14" fmla="*/ 3160 w 3308"/>
              <a:gd name="T15" fmla="*/ 2080 h 2247"/>
              <a:gd name="T16" fmla="*/ 172 w 3308"/>
              <a:gd name="T17" fmla="*/ 2063 h 2247"/>
              <a:gd name="T18" fmla="*/ 16 w 3308"/>
              <a:gd name="T19" fmla="*/ 2240 h 2247"/>
              <a:gd name="T20" fmla="*/ 156 w 3308"/>
              <a:gd name="T21" fmla="*/ 2071 h 2247"/>
              <a:gd name="T22" fmla="*/ 128 w 3308"/>
              <a:gd name="T23" fmla="*/ 168 h 2247"/>
              <a:gd name="T24" fmla="*/ 0 w 3308"/>
              <a:gd name="T25" fmla="*/ 0 h 2247"/>
              <a:gd name="T26" fmla="*/ 3276 w 3308"/>
              <a:gd name="T27" fmla="*/ 15 h 2247"/>
              <a:gd name="T28" fmla="*/ 3308 w 3308"/>
              <a:gd name="T29" fmla="*/ 2247 h 2247"/>
              <a:gd name="T30" fmla="*/ 15 w 3308"/>
              <a:gd name="T31" fmla="*/ 2243 h 2247"/>
              <a:gd name="T32" fmla="*/ 8 w 3308"/>
              <a:gd name="T33" fmla="*/ 8 h 224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308"/>
              <a:gd name="T52" fmla="*/ 0 h 2247"/>
              <a:gd name="T53" fmla="*/ 3308 w 3308"/>
              <a:gd name="T54" fmla="*/ 2247 h 224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308" h="2247">
                <a:moveTo>
                  <a:pt x="8" y="8"/>
                </a:moveTo>
                <a:lnTo>
                  <a:pt x="132" y="159"/>
                </a:lnTo>
                <a:lnTo>
                  <a:pt x="3136" y="168"/>
                </a:lnTo>
                <a:lnTo>
                  <a:pt x="3268" y="23"/>
                </a:lnTo>
                <a:lnTo>
                  <a:pt x="3136" y="160"/>
                </a:lnTo>
                <a:lnTo>
                  <a:pt x="3160" y="2080"/>
                </a:lnTo>
                <a:lnTo>
                  <a:pt x="3308" y="2247"/>
                </a:lnTo>
                <a:lnTo>
                  <a:pt x="3160" y="2080"/>
                </a:lnTo>
                <a:lnTo>
                  <a:pt x="172" y="2063"/>
                </a:lnTo>
                <a:lnTo>
                  <a:pt x="16" y="2240"/>
                </a:lnTo>
                <a:lnTo>
                  <a:pt x="156" y="2071"/>
                </a:lnTo>
                <a:lnTo>
                  <a:pt x="128" y="168"/>
                </a:lnTo>
                <a:lnTo>
                  <a:pt x="0" y="0"/>
                </a:lnTo>
                <a:lnTo>
                  <a:pt x="3276" y="15"/>
                </a:lnTo>
                <a:lnTo>
                  <a:pt x="3308" y="2247"/>
                </a:lnTo>
                <a:lnTo>
                  <a:pt x="15" y="2243"/>
                </a:lnTo>
                <a:lnTo>
                  <a:pt x="8" y="8"/>
                </a:lnTo>
                <a:close/>
              </a:path>
            </a:pathLst>
          </a:custGeom>
          <a:blipFill dpi="0" rotWithShape="1">
            <a:blip r:embed="rId2" cstate="print"/>
            <a:srcRect/>
            <a:tile tx="0" ty="0" sx="100000" sy="100000" flip="none" algn="tl"/>
          </a:blipFill>
          <a:ln w="12700">
            <a:solidFill>
              <a:srgbClr val="80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2474913" y="5510213"/>
            <a:ext cx="73025" cy="73025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7054850" y="5500688"/>
            <a:ext cx="73025" cy="73025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7029450" y="2654300"/>
            <a:ext cx="73025" cy="73025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2433638" y="2654300"/>
            <a:ext cx="73025" cy="73025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1154113" y="6040438"/>
            <a:ext cx="73802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Этим способом пользуются в чертежной практике.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887663" y="4094163"/>
            <a:ext cx="4833937" cy="1712912"/>
            <a:chOff x="1973" y="981"/>
            <a:chExt cx="3045" cy="1079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 rot="-4858260">
              <a:off x="2901" y="53"/>
              <a:ext cx="1079" cy="2936"/>
              <a:chOff x="2032" y="688"/>
              <a:chExt cx="1768" cy="3576"/>
            </a:xfrm>
          </p:grpSpPr>
          <p:sp>
            <p:nvSpPr>
              <p:cNvPr id="27709" name="Freeform 11" descr="Папирус"/>
              <p:cNvSpPr>
                <a:spLocks/>
              </p:cNvSpPr>
              <p:nvPr/>
            </p:nvSpPr>
            <p:spPr bwMode="auto">
              <a:xfrm>
                <a:off x="2032" y="688"/>
                <a:ext cx="1768" cy="3576"/>
              </a:xfrm>
              <a:custGeom>
                <a:avLst/>
                <a:gdLst>
                  <a:gd name="T0" fmla="*/ 312 w 1768"/>
                  <a:gd name="T1" fmla="*/ 0 h 3576"/>
                  <a:gd name="T2" fmla="*/ 0 w 1768"/>
                  <a:gd name="T3" fmla="*/ 128 h 3576"/>
                  <a:gd name="T4" fmla="*/ 1480 w 1768"/>
                  <a:gd name="T5" fmla="*/ 3576 h 3576"/>
                  <a:gd name="T6" fmla="*/ 1768 w 1768"/>
                  <a:gd name="T7" fmla="*/ 3432 h 3576"/>
                  <a:gd name="T8" fmla="*/ 312 w 1768"/>
                  <a:gd name="T9" fmla="*/ 0 h 35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68"/>
                  <a:gd name="T16" fmla="*/ 0 h 3576"/>
                  <a:gd name="T17" fmla="*/ 1768 w 1768"/>
                  <a:gd name="T18" fmla="*/ 3576 h 35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68" h="3576">
                    <a:moveTo>
                      <a:pt x="312" y="0"/>
                    </a:moveTo>
                    <a:lnTo>
                      <a:pt x="0" y="128"/>
                    </a:lnTo>
                    <a:lnTo>
                      <a:pt x="1480" y="3576"/>
                    </a:lnTo>
                    <a:lnTo>
                      <a:pt x="1768" y="3432"/>
                    </a:lnTo>
                    <a:lnTo>
                      <a:pt x="312" y="0"/>
                    </a:lnTo>
                    <a:close/>
                  </a:path>
                </a:pathLst>
              </a:cu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27710" name="Oval 12"/>
              <p:cNvSpPr>
                <a:spLocks noChangeArrowheads="1"/>
              </p:cNvSpPr>
              <p:nvPr/>
            </p:nvSpPr>
            <p:spPr bwMode="auto">
              <a:xfrm>
                <a:off x="2245" y="890"/>
                <a:ext cx="91" cy="8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4830" y="1026"/>
              <a:ext cx="188" cy="593"/>
              <a:chOff x="560" y="3064"/>
              <a:chExt cx="188" cy="593"/>
            </a:xfrm>
          </p:grpSpPr>
          <p:sp>
            <p:nvSpPr>
              <p:cNvPr id="27702" name="Freeform 14" descr="Папирус"/>
              <p:cNvSpPr>
                <a:spLocks/>
              </p:cNvSpPr>
              <p:nvPr/>
            </p:nvSpPr>
            <p:spPr bwMode="auto">
              <a:xfrm>
                <a:off x="560" y="3064"/>
                <a:ext cx="188" cy="592"/>
              </a:xfrm>
              <a:custGeom>
                <a:avLst/>
                <a:gdLst>
                  <a:gd name="T0" fmla="*/ 0 w 188"/>
                  <a:gd name="T1" fmla="*/ 0 h 592"/>
                  <a:gd name="T2" fmla="*/ 188 w 188"/>
                  <a:gd name="T3" fmla="*/ 185 h 592"/>
                  <a:gd name="T4" fmla="*/ 184 w 188"/>
                  <a:gd name="T5" fmla="*/ 432 h 592"/>
                  <a:gd name="T6" fmla="*/ 0 w 188"/>
                  <a:gd name="T7" fmla="*/ 592 h 592"/>
                  <a:gd name="T8" fmla="*/ 0 w 188"/>
                  <a:gd name="T9" fmla="*/ 0 h 5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8"/>
                  <a:gd name="T16" fmla="*/ 0 h 592"/>
                  <a:gd name="T17" fmla="*/ 188 w 188"/>
                  <a:gd name="T18" fmla="*/ 592 h 5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8" h="592">
                    <a:moveTo>
                      <a:pt x="0" y="0"/>
                    </a:moveTo>
                    <a:lnTo>
                      <a:pt x="188" y="185"/>
                    </a:lnTo>
                    <a:lnTo>
                      <a:pt x="184" y="432"/>
                    </a:lnTo>
                    <a:lnTo>
                      <a:pt x="0" y="592"/>
                    </a:lnTo>
                    <a:lnTo>
                      <a:pt x="0" y="0"/>
                    </a:lnTo>
                    <a:close/>
                  </a:path>
                </a:pathLst>
              </a:cu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12700">
                <a:noFill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ru-RU"/>
              </a:p>
            </p:txBody>
          </p:sp>
          <p:grpSp>
            <p:nvGrpSpPr>
              <p:cNvPr id="5" name="Group 15"/>
              <p:cNvGrpSpPr>
                <a:grpSpLocks/>
              </p:cNvGrpSpPr>
              <p:nvPr/>
            </p:nvGrpSpPr>
            <p:grpSpPr bwMode="auto">
              <a:xfrm>
                <a:off x="567" y="3067"/>
                <a:ext cx="181" cy="590"/>
                <a:chOff x="567" y="3067"/>
                <a:chExt cx="226" cy="685"/>
              </a:xfrm>
            </p:grpSpPr>
            <p:sp>
              <p:nvSpPr>
                <p:cNvPr id="27705" name="Freeform 16" descr="Папирус"/>
                <p:cNvSpPr>
                  <a:spLocks/>
                </p:cNvSpPr>
                <p:nvPr/>
              </p:nvSpPr>
              <p:spPr bwMode="auto">
                <a:xfrm>
                  <a:off x="567" y="3067"/>
                  <a:ext cx="1" cy="685"/>
                </a:xfrm>
                <a:custGeom>
                  <a:avLst/>
                  <a:gdLst>
                    <a:gd name="T0" fmla="*/ 0 w 1"/>
                    <a:gd name="T1" fmla="*/ 0 h 685"/>
                    <a:gd name="T2" fmla="*/ 1 w 1"/>
                    <a:gd name="T3" fmla="*/ 685 h 685"/>
                    <a:gd name="T4" fmla="*/ 0 60000 65536"/>
                    <a:gd name="T5" fmla="*/ 0 60000 65536"/>
                    <a:gd name="T6" fmla="*/ 0 w 1"/>
                    <a:gd name="T7" fmla="*/ 0 h 685"/>
                    <a:gd name="T8" fmla="*/ 1 w 1"/>
                    <a:gd name="T9" fmla="*/ 685 h 685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685">
                      <a:moveTo>
                        <a:pt x="0" y="0"/>
                      </a:moveTo>
                      <a:lnTo>
                        <a:pt x="1" y="685"/>
                      </a:lnTo>
                    </a:path>
                  </a:pathLst>
                </a:custGeom>
                <a:blipFill dpi="0" rotWithShape="1">
                  <a:blip r:embed="rId2" cstate="print"/>
                  <a:srcRect/>
                  <a:tile tx="0" ty="0" sx="100000" sy="100000" flip="none" algn="tl"/>
                </a:blipFill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27706" name="Freeform 17" descr="Папирус"/>
                <p:cNvSpPr>
                  <a:spLocks/>
                </p:cNvSpPr>
                <p:nvPr/>
              </p:nvSpPr>
              <p:spPr bwMode="auto">
                <a:xfrm>
                  <a:off x="792" y="3249"/>
                  <a:ext cx="1" cy="319"/>
                </a:xfrm>
                <a:custGeom>
                  <a:avLst/>
                  <a:gdLst>
                    <a:gd name="T0" fmla="*/ 1 w 1"/>
                    <a:gd name="T1" fmla="*/ 0 h 319"/>
                    <a:gd name="T2" fmla="*/ 0 w 1"/>
                    <a:gd name="T3" fmla="*/ 319 h 319"/>
                    <a:gd name="T4" fmla="*/ 0 60000 65536"/>
                    <a:gd name="T5" fmla="*/ 0 60000 65536"/>
                    <a:gd name="T6" fmla="*/ 0 w 1"/>
                    <a:gd name="T7" fmla="*/ 0 h 319"/>
                    <a:gd name="T8" fmla="*/ 1 w 1"/>
                    <a:gd name="T9" fmla="*/ 319 h 319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319">
                      <a:moveTo>
                        <a:pt x="1" y="0"/>
                      </a:moveTo>
                      <a:lnTo>
                        <a:pt x="0" y="319"/>
                      </a:lnTo>
                    </a:path>
                  </a:pathLst>
                </a:custGeom>
                <a:blipFill dpi="0" rotWithShape="1">
                  <a:blip r:embed="rId2" cstate="print"/>
                  <a:srcRect/>
                  <a:tile tx="0" ty="0" sx="100000" sy="100000" flip="none" algn="tl"/>
                </a:blipFill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27707" name="Freeform 18" descr="Папирус"/>
                <p:cNvSpPr>
                  <a:spLocks/>
                </p:cNvSpPr>
                <p:nvPr/>
              </p:nvSpPr>
              <p:spPr bwMode="auto">
                <a:xfrm>
                  <a:off x="567" y="3067"/>
                  <a:ext cx="226" cy="182"/>
                </a:xfrm>
                <a:custGeom>
                  <a:avLst/>
                  <a:gdLst>
                    <a:gd name="T0" fmla="*/ 0 w 226"/>
                    <a:gd name="T1" fmla="*/ 0 h 182"/>
                    <a:gd name="T2" fmla="*/ 105 w 226"/>
                    <a:gd name="T3" fmla="*/ 37 h 182"/>
                    <a:gd name="T4" fmla="*/ 145 w 226"/>
                    <a:gd name="T5" fmla="*/ 133 h 182"/>
                    <a:gd name="T6" fmla="*/ 226 w 226"/>
                    <a:gd name="T7" fmla="*/ 182 h 18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6"/>
                    <a:gd name="T13" fmla="*/ 0 h 182"/>
                    <a:gd name="T14" fmla="*/ 226 w 226"/>
                    <a:gd name="T15" fmla="*/ 182 h 18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6" h="182">
                      <a:moveTo>
                        <a:pt x="0" y="0"/>
                      </a:moveTo>
                      <a:cubicBezTo>
                        <a:pt x="17" y="6"/>
                        <a:pt x="81" y="15"/>
                        <a:pt x="105" y="37"/>
                      </a:cubicBezTo>
                      <a:cubicBezTo>
                        <a:pt x="129" y="59"/>
                        <a:pt x="125" y="109"/>
                        <a:pt x="145" y="133"/>
                      </a:cubicBezTo>
                      <a:cubicBezTo>
                        <a:pt x="165" y="157"/>
                        <a:pt x="209" y="172"/>
                        <a:pt x="226" y="182"/>
                      </a:cubicBezTo>
                    </a:path>
                  </a:pathLst>
                </a:custGeom>
                <a:blipFill dpi="0" rotWithShape="1">
                  <a:blip r:embed="rId2" cstate="print"/>
                  <a:srcRect/>
                  <a:tile tx="0" ty="0" sx="100000" sy="100000" flip="none" algn="tl"/>
                </a:blipFill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27708" name="Freeform 19" descr="Папирус"/>
                <p:cNvSpPr>
                  <a:spLocks/>
                </p:cNvSpPr>
                <p:nvPr/>
              </p:nvSpPr>
              <p:spPr bwMode="auto">
                <a:xfrm flipV="1">
                  <a:off x="567" y="3566"/>
                  <a:ext cx="226" cy="182"/>
                </a:xfrm>
                <a:custGeom>
                  <a:avLst/>
                  <a:gdLst>
                    <a:gd name="T0" fmla="*/ 0 w 226"/>
                    <a:gd name="T1" fmla="*/ 0 h 182"/>
                    <a:gd name="T2" fmla="*/ 105 w 226"/>
                    <a:gd name="T3" fmla="*/ 37 h 182"/>
                    <a:gd name="T4" fmla="*/ 145 w 226"/>
                    <a:gd name="T5" fmla="*/ 133 h 182"/>
                    <a:gd name="T6" fmla="*/ 226 w 226"/>
                    <a:gd name="T7" fmla="*/ 182 h 18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6"/>
                    <a:gd name="T13" fmla="*/ 0 h 182"/>
                    <a:gd name="T14" fmla="*/ 226 w 226"/>
                    <a:gd name="T15" fmla="*/ 182 h 18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6" h="182">
                      <a:moveTo>
                        <a:pt x="0" y="0"/>
                      </a:moveTo>
                      <a:cubicBezTo>
                        <a:pt x="17" y="6"/>
                        <a:pt x="81" y="15"/>
                        <a:pt x="105" y="37"/>
                      </a:cubicBezTo>
                      <a:cubicBezTo>
                        <a:pt x="129" y="59"/>
                        <a:pt x="125" y="109"/>
                        <a:pt x="145" y="133"/>
                      </a:cubicBezTo>
                      <a:cubicBezTo>
                        <a:pt x="165" y="157"/>
                        <a:pt x="209" y="172"/>
                        <a:pt x="226" y="182"/>
                      </a:cubicBezTo>
                    </a:path>
                  </a:pathLst>
                </a:custGeom>
                <a:blipFill dpi="0" rotWithShape="1">
                  <a:blip r:embed="rId2" cstate="print"/>
                  <a:srcRect/>
                  <a:tile tx="0" ty="0" sx="100000" sy="100000" flip="none" algn="tl"/>
                </a:blipFill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sp>
            <p:nvSpPr>
              <p:cNvPr id="27704" name="Oval 20"/>
              <p:cNvSpPr>
                <a:spLocks noChangeArrowheads="1"/>
              </p:cNvSpPr>
              <p:nvPr/>
            </p:nvSpPr>
            <p:spPr bwMode="auto">
              <a:xfrm>
                <a:off x="612" y="3294"/>
                <a:ext cx="91" cy="9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83317" name="Rectangle 21"/>
          <p:cNvSpPr>
            <a:spLocks noChangeArrowheads="1"/>
          </p:cNvSpPr>
          <p:nvPr/>
        </p:nvSpPr>
        <p:spPr bwMode="auto">
          <a:xfrm>
            <a:off x="582613" y="260350"/>
            <a:ext cx="8713787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200" b="1">
                <a:solidFill>
                  <a:srgbClr val="000000"/>
                </a:solidFill>
                <a:cs typeface="Arial" charset="0"/>
              </a:rPr>
              <a:t>Способ построения параллельных прямых с помощью</a:t>
            </a:r>
          </a:p>
          <a:p>
            <a:pPr>
              <a:defRPr/>
            </a:pPr>
            <a:r>
              <a:rPr lang="ru-RU" sz="2200" b="1">
                <a:solidFill>
                  <a:srgbClr val="000000"/>
                </a:solidFill>
                <a:cs typeface="Arial" charset="0"/>
              </a:rPr>
              <a:t>         </a:t>
            </a:r>
            <a:r>
              <a:rPr lang="ru-RU" sz="2200" b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                                  </a:t>
            </a:r>
            <a:r>
              <a:rPr lang="ru-RU" sz="2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рейсшины</a:t>
            </a:r>
            <a:r>
              <a:rPr lang="ru-RU" sz="2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.</a:t>
            </a:r>
            <a:r>
              <a:rPr lang="ru-RU" sz="22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 </a:t>
            </a:r>
            <a:endParaRPr lang="ru-RU" sz="2200" b="1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83318" name="Freeform 22"/>
          <p:cNvSpPr>
            <a:spLocks/>
          </p:cNvSpPr>
          <p:nvPr/>
        </p:nvSpPr>
        <p:spPr bwMode="auto">
          <a:xfrm>
            <a:off x="2689225" y="4370388"/>
            <a:ext cx="4195763" cy="617537"/>
          </a:xfrm>
          <a:custGeom>
            <a:avLst/>
            <a:gdLst>
              <a:gd name="T0" fmla="*/ 2643 w 2643"/>
              <a:gd name="T1" fmla="*/ 0 h 389"/>
              <a:gd name="T2" fmla="*/ 0 w 2643"/>
              <a:gd name="T3" fmla="*/ 389 h 389"/>
              <a:gd name="T4" fmla="*/ 0 60000 65536"/>
              <a:gd name="T5" fmla="*/ 0 60000 65536"/>
              <a:gd name="T6" fmla="*/ 0 w 2643"/>
              <a:gd name="T7" fmla="*/ 0 h 389"/>
              <a:gd name="T8" fmla="*/ 2643 w 2643"/>
              <a:gd name="T9" fmla="*/ 389 h 38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643" h="389">
                <a:moveTo>
                  <a:pt x="2643" y="0"/>
                </a:moveTo>
                <a:lnTo>
                  <a:pt x="0" y="389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83319" name="Freeform 23"/>
          <p:cNvSpPr>
            <a:spLocks/>
          </p:cNvSpPr>
          <p:nvPr/>
        </p:nvSpPr>
        <p:spPr bwMode="auto">
          <a:xfrm>
            <a:off x="2689225" y="3705225"/>
            <a:ext cx="4178300" cy="647700"/>
          </a:xfrm>
          <a:custGeom>
            <a:avLst/>
            <a:gdLst>
              <a:gd name="T0" fmla="*/ 2632 w 2632"/>
              <a:gd name="T1" fmla="*/ 0 h 408"/>
              <a:gd name="T2" fmla="*/ 0 w 2632"/>
              <a:gd name="T3" fmla="*/ 408 h 408"/>
              <a:gd name="T4" fmla="*/ 0 60000 65536"/>
              <a:gd name="T5" fmla="*/ 0 60000 65536"/>
              <a:gd name="T6" fmla="*/ 0 w 2632"/>
              <a:gd name="T7" fmla="*/ 0 h 408"/>
              <a:gd name="T8" fmla="*/ 2632 w 2632"/>
              <a:gd name="T9" fmla="*/ 408 h 40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632" h="408">
                <a:moveTo>
                  <a:pt x="2632" y="0"/>
                </a:moveTo>
                <a:lnTo>
                  <a:pt x="0" y="40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83320" name="Freeform 24"/>
          <p:cNvSpPr>
            <a:spLocks/>
          </p:cNvSpPr>
          <p:nvPr/>
        </p:nvSpPr>
        <p:spPr bwMode="auto">
          <a:xfrm>
            <a:off x="2651125" y="3014663"/>
            <a:ext cx="4143375" cy="614362"/>
          </a:xfrm>
          <a:custGeom>
            <a:avLst/>
            <a:gdLst>
              <a:gd name="T0" fmla="*/ 2610 w 2610"/>
              <a:gd name="T1" fmla="*/ 0 h 387"/>
              <a:gd name="T2" fmla="*/ 0 w 2610"/>
              <a:gd name="T3" fmla="*/ 387 h 387"/>
              <a:gd name="T4" fmla="*/ 0 60000 65536"/>
              <a:gd name="T5" fmla="*/ 0 60000 65536"/>
              <a:gd name="T6" fmla="*/ 0 w 2610"/>
              <a:gd name="T7" fmla="*/ 0 h 387"/>
              <a:gd name="T8" fmla="*/ 2610 w 2610"/>
              <a:gd name="T9" fmla="*/ 387 h 38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610" h="387">
                <a:moveTo>
                  <a:pt x="2610" y="0"/>
                </a:moveTo>
                <a:lnTo>
                  <a:pt x="0" y="387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83321" name="Freeform 25"/>
          <p:cNvSpPr>
            <a:spLocks/>
          </p:cNvSpPr>
          <p:nvPr/>
        </p:nvSpPr>
        <p:spPr bwMode="auto">
          <a:xfrm>
            <a:off x="2752725" y="4860925"/>
            <a:ext cx="4191000" cy="609600"/>
          </a:xfrm>
          <a:custGeom>
            <a:avLst/>
            <a:gdLst>
              <a:gd name="T0" fmla="*/ 2640 w 2640"/>
              <a:gd name="T1" fmla="*/ 0 h 384"/>
              <a:gd name="T2" fmla="*/ 0 w 2640"/>
              <a:gd name="T3" fmla="*/ 384 h 384"/>
              <a:gd name="T4" fmla="*/ 0 60000 65536"/>
              <a:gd name="T5" fmla="*/ 0 60000 65536"/>
              <a:gd name="T6" fmla="*/ 0 w 2640"/>
              <a:gd name="T7" fmla="*/ 0 h 384"/>
              <a:gd name="T8" fmla="*/ 2640 w 2640"/>
              <a:gd name="T9" fmla="*/ 384 h 38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640" h="384">
                <a:moveTo>
                  <a:pt x="2640" y="0"/>
                </a:moveTo>
                <a:lnTo>
                  <a:pt x="0" y="384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grpSp>
        <p:nvGrpSpPr>
          <p:cNvPr id="6" name="Group 26"/>
          <p:cNvGrpSpPr>
            <a:grpSpLocks/>
          </p:cNvGrpSpPr>
          <p:nvPr/>
        </p:nvGrpSpPr>
        <p:grpSpPr bwMode="auto">
          <a:xfrm rot="2418945">
            <a:off x="5191125" y="3513138"/>
            <a:ext cx="2089150" cy="936625"/>
            <a:chOff x="763" y="1945"/>
            <a:chExt cx="2019" cy="886"/>
          </a:xfrm>
        </p:grpSpPr>
        <p:sp>
          <p:nvSpPr>
            <p:cNvPr id="27694" name="Freeform 27"/>
            <p:cNvSpPr>
              <a:spLocks/>
            </p:cNvSpPr>
            <p:nvPr/>
          </p:nvSpPr>
          <p:spPr bwMode="auto">
            <a:xfrm rot="-3316674">
              <a:off x="1322" y="1450"/>
              <a:ext cx="852" cy="1909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3324" name="Freeform 28"/>
            <p:cNvSpPr>
              <a:spLocks/>
            </p:cNvSpPr>
            <p:nvPr/>
          </p:nvSpPr>
          <p:spPr bwMode="auto">
            <a:xfrm rot="-3316674">
              <a:off x="2481" y="2399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96" name="Freeform 29"/>
            <p:cNvSpPr>
              <a:spLocks/>
            </p:cNvSpPr>
            <p:nvPr/>
          </p:nvSpPr>
          <p:spPr bwMode="auto">
            <a:xfrm rot="-3316674">
              <a:off x="2671" y="2522"/>
              <a:ext cx="82" cy="141"/>
            </a:xfrm>
            <a:custGeom>
              <a:avLst/>
              <a:gdLst>
                <a:gd name="T0" fmla="*/ 85 w 121"/>
                <a:gd name="T1" fmla="*/ 0 h 230"/>
                <a:gd name="T2" fmla="*/ 0 w 121"/>
                <a:gd name="T3" fmla="*/ 25 h 230"/>
                <a:gd name="T4" fmla="*/ 121 w 121"/>
                <a:gd name="T5" fmla="*/ 230 h 230"/>
                <a:gd name="T6" fmla="*/ 85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763" y="1945"/>
              <a:ext cx="1677" cy="744"/>
              <a:chOff x="763" y="1945"/>
              <a:chExt cx="1677" cy="744"/>
            </a:xfrm>
          </p:grpSpPr>
          <p:sp>
            <p:nvSpPr>
              <p:cNvPr id="27698" name="Freeform 31"/>
              <p:cNvSpPr>
                <a:spLocks/>
              </p:cNvSpPr>
              <p:nvPr/>
            </p:nvSpPr>
            <p:spPr bwMode="auto">
              <a:xfrm rot="-3316674">
                <a:off x="1271" y="1519"/>
                <a:ext cx="744" cy="1595"/>
              </a:xfrm>
              <a:custGeom>
                <a:avLst/>
                <a:gdLst>
                  <a:gd name="T0" fmla="*/ 867 w 1094"/>
                  <a:gd name="T1" fmla="*/ 2612 h 2612"/>
                  <a:gd name="T2" fmla="*/ 1094 w 1094"/>
                  <a:gd name="T3" fmla="*/ 2522 h 2612"/>
                  <a:gd name="T4" fmla="*/ 1016 w 1094"/>
                  <a:gd name="T5" fmla="*/ 2554 h 2612"/>
                  <a:gd name="T6" fmla="*/ 84 w 1094"/>
                  <a:gd name="T7" fmla="*/ 0 h 2612"/>
                  <a:gd name="T8" fmla="*/ 0 w 1094"/>
                  <a:gd name="T9" fmla="*/ 30 h 2612"/>
                  <a:gd name="T10" fmla="*/ 940 w 1094"/>
                  <a:gd name="T11" fmla="*/ 2584 h 2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4"/>
                  <a:gd name="T19" fmla="*/ 0 h 2612"/>
                  <a:gd name="T20" fmla="*/ 1094 w 1094"/>
                  <a:gd name="T21" fmla="*/ 2612 h 26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FF66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99" name="Freeform 32"/>
              <p:cNvSpPr>
                <a:spLocks/>
              </p:cNvSpPr>
              <p:nvPr/>
            </p:nvSpPr>
            <p:spPr bwMode="auto">
              <a:xfrm>
                <a:off x="763" y="2084"/>
                <a:ext cx="42" cy="155"/>
              </a:xfrm>
              <a:custGeom>
                <a:avLst/>
                <a:gdLst>
                  <a:gd name="T0" fmla="*/ 33 w 42"/>
                  <a:gd name="T1" fmla="*/ 0 h 155"/>
                  <a:gd name="T2" fmla="*/ 41 w 42"/>
                  <a:gd name="T3" fmla="*/ 48 h 155"/>
                  <a:gd name="T4" fmla="*/ 29 w 42"/>
                  <a:gd name="T5" fmla="*/ 116 h 155"/>
                  <a:gd name="T6" fmla="*/ 9 w 42"/>
                  <a:gd name="T7" fmla="*/ 152 h 155"/>
                  <a:gd name="T8" fmla="*/ 1 w 42"/>
                  <a:gd name="T9" fmla="*/ 96 h 155"/>
                  <a:gd name="T10" fmla="*/ 5 w 42"/>
                  <a:gd name="T11" fmla="*/ 52 h 155"/>
                  <a:gd name="T12" fmla="*/ 33 w 42"/>
                  <a:gd name="T13" fmla="*/ 0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"/>
                  <a:gd name="T22" fmla="*/ 0 h 155"/>
                  <a:gd name="T23" fmla="*/ 42 w 42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" h="155">
                    <a:moveTo>
                      <a:pt x="33" y="0"/>
                    </a:moveTo>
                    <a:cubicBezTo>
                      <a:pt x="42" y="3"/>
                      <a:pt x="42" y="29"/>
                      <a:pt x="41" y="48"/>
                    </a:cubicBezTo>
                    <a:cubicBezTo>
                      <a:pt x="40" y="67"/>
                      <a:pt x="34" y="99"/>
                      <a:pt x="29" y="116"/>
                    </a:cubicBezTo>
                    <a:cubicBezTo>
                      <a:pt x="24" y="133"/>
                      <a:pt x="14" y="155"/>
                      <a:pt x="9" y="152"/>
                    </a:cubicBezTo>
                    <a:cubicBezTo>
                      <a:pt x="4" y="149"/>
                      <a:pt x="2" y="113"/>
                      <a:pt x="1" y="96"/>
                    </a:cubicBezTo>
                    <a:cubicBezTo>
                      <a:pt x="0" y="79"/>
                      <a:pt x="0" y="68"/>
                      <a:pt x="5" y="52"/>
                    </a:cubicBezTo>
                    <a:cubicBezTo>
                      <a:pt x="10" y="36"/>
                      <a:pt x="27" y="11"/>
                      <a:pt x="33" y="0"/>
                    </a:cubicBezTo>
                    <a:close/>
                  </a:path>
                </a:pathLst>
              </a:custGeom>
              <a:solidFill>
                <a:srgbClr val="CC0F00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  <p:grpSp>
        <p:nvGrpSpPr>
          <p:cNvPr id="8" name="Group 33"/>
          <p:cNvGrpSpPr>
            <a:grpSpLocks/>
          </p:cNvGrpSpPr>
          <p:nvPr/>
        </p:nvGrpSpPr>
        <p:grpSpPr bwMode="auto">
          <a:xfrm rot="2418945">
            <a:off x="4987925" y="3073400"/>
            <a:ext cx="2089150" cy="936625"/>
            <a:chOff x="763" y="1945"/>
            <a:chExt cx="2019" cy="886"/>
          </a:xfrm>
        </p:grpSpPr>
        <p:sp>
          <p:nvSpPr>
            <p:cNvPr id="27688" name="Freeform 34"/>
            <p:cNvSpPr>
              <a:spLocks/>
            </p:cNvSpPr>
            <p:nvPr/>
          </p:nvSpPr>
          <p:spPr bwMode="auto">
            <a:xfrm rot="-3316674">
              <a:off x="1322" y="1450"/>
              <a:ext cx="852" cy="1909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3331" name="Freeform 35"/>
            <p:cNvSpPr>
              <a:spLocks/>
            </p:cNvSpPr>
            <p:nvPr/>
          </p:nvSpPr>
          <p:spPr bwMode="auto">
            <a:xfrm rot="-3316674">
              <a:off x="2481" y="2399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90" name="Freeform 36"/>
            <p:cNvSpPr>
              <a:spLocks/>
            </p:cNvSpPr>
            <p:nvPr/>
          </p:nvSpPr>
          <p:spPr bwMode="auto">
            <a:xfrm rot="-3316674">
              <a:off x="2671" y="2522"/>
              <a:ext cx="82" cy="141"/>
            </a:xfrm>
            <a:custGeom>
              <a:avLst/>
              <a:gdLst>
                <a:gd name="T0" fmla="*/ 85 w 121"/>
                <a:gd name="T1" fmla="*/ 0 h 230"/>
                <a:gd name="T2" fmla="*/ 0 w 121"/>
                <a:gd name="T3" fmla="*/ 25 h 230"/>
                <a:gd name="T4" fmla="*/ 121 w 121"/>
                <a:gd name="T5" fmla="*/ 230 h 230"/>
                <a:gd name="T6" fmla="*/ 85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Group 37"/>
            <p:cNvGrpSpPr>
              <a:grpSpLocks/>
            </p:cNvGrpSpPr>
            <p:nvPr/>
          </p:nvGrpSpPr>
          <p:grpSpPr bwMode="auto">
            <a:xfrm>
              <a:off x="763" y="1945"/>
              <a:ext cx="1677" cy="744"/>
              <a:chOff x="763" y="1945"/>
              <a:chExt cx="1677" cy="744"/>
            </a:xfrm>
          </p:grpSpPr>
          <p:sp>
            <p:nvSpPr>
              <p:cNvPr id="27692" name="Freeform 38"/>
              <p:cNvSpPr>
                <a:spLocks/>
              </p:cNvSpPr>
              <p:nvPr/>
            </p:nvSpPr>
            <p:spPr bwMode="auto">
              <a:xfrm rot="-3316674">
                <a:off x="1271" y="1519"/>
                <a:ext cx="744" cy="1595"/>
              </a:xfrm>
              <a:custGeom>
                <a:avLst/>
                <a:gdLst>
                  <a:gd name="T0" fmla="*/ 867 w 1094"/>
                  <a:gd name="T1" fmla="*/ 2612 h 2612"/>
                  <a:gd name="T2" fmla="*/ 1094 w 1094"/>
                  <a:gd name="T3" fmla="*/ 2522 h 2612"/>
                  <a:gd name="T4" fmla="*/ 1016 w 1094"/>
                  <a:gd name="T5" fmla="*/ 2554 h 2612"/>
                  <a:gd name="T6" fmla="*/ 84 w 1094"/>
                  <a:gd name="T7" fmla="*/ 0 h 2612"/>
                  <a:gd name="T8" fmla="*/ 0 w 1094"/>
                  <a:gd name="T9" fmla="*/ 30 h 2612"/>
                  <a:gd name="T10" fmla="*/ 940 w 1094"/>
                  <a:gd name="T11" fmla="*/ 2584 h 2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4"/>
                  <a:gd name="T19" fmla="*/ 0 h 2612"/>
                  <a:gd name="T20" fmla="*/ 1094 w 1094"/>
                  <a:gd name="T21" fmla="*/ 2612 h 26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FF66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93" name="Freeform 39"/>
              <p:cNvSpPr>
                <a:spLocks/>
              </p:cNvSpPr>
              <p:nvPr/>
            </p:nvSpPr>
            <p:spPr bwMode="auto">
              <a:xfrm>
                <a:off x="763" y="2084"/>
                <a:ext cx="42" cy="155"/>
              </a:xfrm>
              <a:custGeom>
                <a:avLst/>
                <a:gdLst>
                  <a:gd name="T0" fmla="*/ 33 w 42"/>
                  <a:gd name="T1" fmla="*/ 0 h 155"/>
                  <a:gd name="T2" fmla="*/ 41 w 42"/>
                  <a:gd name="T3" fmla="*/ 48 h 155"/>
                  <a:gd name="T4" fmla="*/ 29 w 42"/>
                  <a:gd name="T5" fmla="*/ 116 h 155"/>
                  <a:gd name="T6" fmla="*/ 9 w 42"/>
                  <a:gd name="T7" fmla="*/ 152 h 155"/>
                  <a:gd name="T8" fmla="*/ 1 w 42"/>
                  <a:gd name="T9" fmla="*/ 96 h 155"/>
                  <a:gd name="T10" fmla="*/ 5 w 42"/>
                  <a:gd name="T11" fmla="*/ 52 h 155"/>
                  <a:gd name="T12" fmla="*/ 33 w 42"/>
                  <a:gd name="T13" fmla="*/ 0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"/>
                  <a:gd name="T22" fmla="*/ 0 h 155"/>
                  <a:gd name="T23" fmla="*/ 42 w 42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" h="155">
                    <a:moveTo>
                      <a:pt x="33" y="0"/>
                    </a:moveTo>
                    <a:cubicBezTo>
                      <a:pt x="42" y="3"/>
                      <a:pt x="42" y="29"/>
                      <a:pt x="41" y="48"/>
                    </a:cubicBezTo>
                    <a:cubicBezTo>
                      <a:pt x="40" y="67"/>
                      <a:pt x="34" y="99"/>
                      <a:pt x="29" y="116"/>
                    </a:cubicBezTo>
                    <a:cubicBezTo>
                      <a:pt x="24" y="133"/>
                      <a:pt x="14" y="155"/>
                      <a:pt x="9" y="152"/>
                    </a:cubicBezTo>
                    <a:cubicBezTo>
                      <a:pt x="4" y="149"/>
                      <a:pt x="2" y="113"/>
                      <a:pt x="1" y="96"/>
                    </a:cubicBezTo>
                    <a:cubicBezTo>
                      <a:pt x="0" y="79"/>
                      <a:pt x="0" y="68"/>
                      <a:pt x="5" y="52"/>
                    </a:cubicBezTo>
                    <a:cubicBezTo>
                      <a:pt x="10" y="36"/>
                      <a:pt x="27" y="11"/>
                      <a:pt x="33" y="0"/>
                    </a:cubicBezTo>
                    <a:close/>
                  </a:path>
                </a:pathLst>
              </a:custGeom>
              <a:solidFill>
                <a:srgbClr val="CC0F00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  <p:grpSp>
        <p:nvGrpSpPr>
          <p:cNvPr id="10" name="Group 40"/>
          <p:cNvGrpSpPr>
            <a:grpSpLocks/>
          </p:cNvGrpSpPr>
          <p:nvPr/>
        </p:nvGrpSpPr>
        <p:grpSpPr bwMode="auto">
          <a:xfrm rot="2418945">
            <a:off x="5060950" y="2366963"/>
            <a:ext cx="2089150" cy="936625"/>
            <a:chOff x="763" y="1945"/>
            <a:chExt cx="2019" cy="886"/>
          </a:xfrm>
        </p:grpSpPr>
        <p:sp>
          <p:nvSpPr>
            <p:cNvPr id="27682" name="Freeform 41"/>
            <p:cNvSpPr>
              <a:spLocks/>
            </p:cNvSpPr>
            <p:nvPr/>
          </p:nvSpPr>
          <p:spPr bwMode="auto">
            <a:xfrm rot="-3316674">
              <a:off x="1322" y="1450"/>
              <a:ext cx="852" cy="1909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3338" name="Freeform 42"/>
            <p:cNvSpPr>
              <a:spLocks/>
            </p:cNvSpPr>
            <p:nvPr/>
          </p:nvSpPr>
          <p:spPr bwMode="auto">
            <a:xfrm rot="-3316674">
              <a:off x="2481" y="2399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84" name="Freeform 43"/>
            <p:cNvSpPr>
              <a:spLocks/>
            </p:cNvSpPr>
            <p:nvPr/>
          </p:nvSpPr>
          <p:spPr bwMode="auto">
            <a:xfrm rot="-3316674">
              <a:off x="2671" y="2522"/>
              <a:ext cx="82" cy="141"/>
            </a:xfrm>
            <a:custGeom>
              <a:avLst/>
              <a:gdLst>
                <a:gd name="T0" fmla="*/ 85 w 121"/>
                <a:gd name="T1" fmla="*/ 0 h 230"/>
                <a:gd name="T2" fmla="*/ 0 w 121"/>
                <a:gd name="T3" fmla="*/ 25 h 230"/>
                <a:gd name="T4" fmla="*/ 121 w 121"/>
                <a:gd name="T5" fmla="*/ 230 h 230"/>
                <a:gd name="T6" fmla="*/ 85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" name="Group 44"/>
            <p:cNvGrpSpPr>
              <a:grpSpLocks/>
            </p:cNvGrpSpPr>
            <p:nvPr/>
          </p:nvGrpSpPr>
          <p:grpSpPr bwMode="auto">
            <a:xfrm>
              <a:off x="763" y="1945"/>
              <a:ext cx="1677" cy="744"/>
              <a:chOff x="763" y="1945"/>
              <a:chExt cx="1677" cy="744"/>
            </a:xfrm>
          </p:grpSpPr>
          <p:sp>
            <p:nvSpPr>
              <p:cNvPr id="27686" name="Freeform 45"/>
              <p:cNvSpPr>
                <a:spLocks/>
              </p:cNvSpPr>
              <p:nvPr/>
            </p:nvSpPr>
            <p:spPr bwMode="auto">
              <a:xfrm rot="-3316674">
                <a:off x="1271" y="1519"/>
                <a:ext cx="744" cy="1595"/>
              </a:xfrm>
              <a:custGeom>
                <a:avLst/>
                <a:gdLst>
                  <a:gd name="T0" fmla="*/ 867 w 1094"/>
                  <a:gd name="T1" fmla="*/ 2612 h 2612"/>
                  <a:gd name="T2" fmla="*/ 1094 w 1094"/>
                  <a:gd name="T3" fmla="*/ 2522 h 2612"/>
                  <a:gd name="T4" fmla="*/ 1016 w 1094"/>
                  <a:gd name="T5" fmla="*/ 2554 h 2612"/>
                  <a:gd name="T6" fmla="*/ 84 w 1094"/>
                  <a:gd name="T7" fmla="*/ 0 h 2612"/>
                  <a:gd name="T8" fmla="*/ 0 w 1094"/>
                  <a:gd name="T9" fmla="*/ 30 h 2612"/>
                  <a:gd name="T10" fmla="*/ 940 w 1094"/>
                  <a:gd name="T11" fmla="*/ 2584 h 2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4"/>
                  <a:gd name="T19" fmla="*/ 0 h 2612"/>
                  <a:gd name="T20" fmla="*/ 1094 w 1094"/>
                  <a:gd name="T21" fmla="*/ 2612 h 26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FF66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87" name="Freeform 46"/>
              <p:cNvSpPr>
                <a:spLocks/>
              </p:cNvSpPr>
              <p:nvPr/>
            </p:nvSpPr>
            <p:spPr bwMode="auto">
              <a:xfrm>
                <a:off x="763" y="2084"/>
                <a:ext cx="42" cy="155"/>
              </a:xfrm>
              <a:custGeom>
                <a:avLst/>
                <a:gdLst>
                  <a:gd name="T0" fmla="*/ 33 w 42"/>
                  <a:gd name="T1" fmla="*/ 0 h 155"/>
                  <a:gd name="T2" fmla="*/ 41 w 42"/>
                  <a:gd name="T3" fmla="*/ 48 h 155"/>
                  <a:gd name="T4" fmla="*/ 29 w 42"/>
                  <a:gd name="T5" fmla="*/ 116 h 155"/>
                  <a:gd name="T6" fmla="*/ 9 w 42"/>
                  <a:gd name="T7" fmla="*/ 152 h 155"/>
                  <a:gd name="T8" fmla="*/ 1 w 42"/>
                  <a:gd name="T9" fmla="*/ 96 h 155"/>
                  <a:gd name="T10" fmla="*/ 5 w 42"/>
                  <a:gd name="T11" fmla="*/ 52 h 155"/>
                  <a:gd name="T12" fmla="*/ 33 w 42"/>
                  <a:gd name="T13" fmla="*/ 0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"/>
                  <a:gd name="T22" fmla="*/ 0 h 155"/>
                  <a:gd name="T23" fmla="*/ 42 w 42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" h="155">
                    <a:moveTo>
                      <a:pt x="33" y="0"/>
                    </a:moveTo>
                    <a:cubicBezTo>
                      <a:pt x="42" y="3"/>
                      <a:pt x="42" y="29"/>
                      <a:pt x="41" y="48"/>
                    </a:cubicBezTo>
                    <a:cubicBezTo>
                      <a:pt x="40" y="67"/>
                      <a:pt x="34" y="99"/>
                      <a:pt x="29" y="116"/>
                    </a:cubicBezTo>
                    <a:cubicBezTo>
                      <a:pt x="24" y="133"/>
                      <a:pt x="14" y="155"/>
                      <a:pt x="9" y="152"/>
                    </a:cubicBezTo>
                    <a:cubicBezTo>
                      <a:pt x="4" y="149"/>
                      <a:pt x="2" y="113"/>
                      <a:pt x="1" y="96"/>
                    </a:cubicBezTo>
                    <a:cubicBezTo>
                      <a:pt x="0" y="79"/>
                      <a:pt x="0" y="68"/>
                      <a:pt x="5" y="52"/>
                    </a:cubicBezTo>
                    <a:cubicBezTo>
                      <a:pt x="10" y="36"/>
                      <a:pt x="27" y="11"/>
                      <a:pt x="33" y="0"/>
                    </a:cubicBezTo>
                    <a:close/>
                  </a:path>
                </a:pathLst>
              </a:custGeom>
              <a:solidFill>
                <a:srgbClr val="CC0F00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  <p:grpSp>
        <p:nvGrpSpPr>
          <p:cNvPr id="12" name="Group 47"/>
          <p:cNvGrpSpPr>
            <a:grpSpLocks/>
          </p:cNvGrpSpPr>
          <p:nvPr/>
        </p:nvGrpSpPr>
        <p:grpSpPr bwMode="auto">
          <a:xfrm rot="2418945">
            <a:off x="4987925" y="1676400"/>
            <a:ext cx="2089150" cy="936625"/>
            <a:chOff x="763" y="1945"/>
            <a:chExt cx="2019" cy="886"/>
          </a:xfrm>
        </p:grpSpPr>
        <p:sp>
          <p:nvSpPr>
            <p:cNvPr id="27676" name="Freeform 48"/>
            <p:cNvSpPr>
              <a:spLocks/>
            </p:cNvSpPr>
            <p:nvPr/>
          </p:nvSpPr>
          <p:spPr bwMode="auto">
            <a:xfrm rot="-3316674">
              <a:off x="1322" y="1450"/>
              <a:ext cx="852" cy="1909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3345" name="Freeform 49"/>
            <p:cNvSpPr>
              <a:spLocks/>
            </p:cNvSpPr>
            <p:nvPr/>
          </p:nvSpPr>
          <p:spPr bwMode="auto">
            <a:xfrm rot="-3316674">
              <a:off x="2481" y="2399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78" name="Freeform 50"/>
            <p:cNvSpPr>
              <a:spLocks/>
            </p:cNvSpPr>
            <p:nvPr/>
          </p:nvSpPr>
          <p:spPr bwMode="auto">
            <a:xfrm rot="-3316674">
              <a:off x="2671" y="2522"/>
              <a:ext cx="82" cy="141"/>
            </a:xfrm>
            <a:custGeom>
              <a:avLst/>
              <a:gdLst>
                <a:gd name="T0" fmla="*/ 85 w 121"/>
                <a:gd name="T1" fmla="*/ 0 h 230"/>
                <a:gd name="T2" fmla="*/ 0 w 121"/>
                <a:gd name="T3" fmla="*/ 25 h 230"/>
                <a:gd name="T4" fmla="*/ 121 w 121"/>
                <a:gd name="T5" fmla="*/ 230 h 230"/>
                <a:gd name="T6" fmla="*/ 85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3" name="Group 51"/>
            <p:cNvGrpSpPr>
              <a:grpSpLocks/>
            </p:cNvGrpSpPr>
            <p:nvPr/>
          </p:nvGrpSpPr>
          <p:grpSpPr bwMode="auto">
            <a:xfrm>
              <a:off x="763" y="1945"/>
              <a:ext cx="1677" cy="744"/>
              <a:chOff x="763" y="1945"/>
              <a:chExt cx="1677" cy="744"/>
            </a:xfrm>
          </p:grpSpPr>
          <p:sp>
            <p:nvSpPr>
              <p:cNvPr id="27680" name="Freeform 52"/>
              <p:cNvSpPr>
                <a:spLocks/>
              </p:cNvSpPr>
              <p:nvPr/>
            </p:nvSpPr>
            <p:spPr bwMode="auto">
              <a:xfrm rot="-3316674">
                <a:off x="1271" y="1519"/>
                <a:ext cx="744" cy="1595"/>
              </a:xfrm>
              <a:custGeom>
                <a:avLst/>
                <a:gdLst>
                  <a:gd name="T0" fmla="*/ 867 w 1094"/>
                  <a:gd name="T1" fmla="*/ 2612 h 2612"/>
                  <a:gd name="T2" fmla="*/ 1094 w 1094"/>
                  <a:gd name="T3" fmla="*/ 2522 h 2612"/>
                  <a:gd name="T4" fmla="*/ 1016 w 1094"/>
                  <a:gd name="T5" fmla="*/ 2554 h 2612"/>
                  <a:gd name="T6" fmla="*/ 84 w 1094"/>
                  <a:gd name="T7" fmla="*/ 0 h 2612"/>
                  <a:gd name="T8" fmla="*/ 0 w 1094"/>
                  <a:gd name="T9" fmla="*/ 30 h 2612"/>
                  <a:gd name="T10" fmla="*/ 940 w 1094"/>
                  <a:gd name="T11" fmla="*/ 2584 h 2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4"/>
                  <a:gd name="T19" fmla="*/ 0 h 2612"/>
                  <a:gd name="T20" fmla="*/ 1094 w 1094"/>
                  <a:gd name="T21" fmla="*/ 2612 h 26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FF66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81" name="Freeform 53"/>
              <p:cNvSpPr>
                <a:spLocks/>
              </p:cNvSpPr>
              <p:nvPr/>
            </p:nvSpPr>
            <p:spPr bwMode="auto">
              <a:xfrm>
                <a:off x="763" y="2084"/>
                <a:ext cx="42" cy="155"/>
              </a:xfrm>
              <a:custGeom>
                <a:avLst/>
                <a:gdLst>
                  <a:gd name="T0" fmla="*/ 33 w 42"/>
                  <a:gd name="T1" fmla="*/ 0 h 155"/>
                  <a:gd name="T2" fmla="*/ 41 w 42"/>
                  <a:gd name="T3" fmla="*/ 48 h 155"/>
                  <a:gd name="T4" fmla="*/ 29 w 42"/>
                  <a:gd name="T5" fmla="*/ 116 h 155"/>
                  <a:gd name="T6" fmla="*/ 9 w 42"/>
                  <a:gd name="T7" fmla="*/ 152 h 155"/>
                  <a:gd name="T8" fmla="*/ 1 w 42"/>
                  <a:gd name="T9" fmla="*/ 96 h 155"/>
                  <a:gd name="T10" fmla="*/ 5 w 42"/>
                  <a:gd name="T11" fmla="*/ 52 h 155"/>
                  <a:gd name="T12" fmla="*/ 33 w 42"/>
                  <a:gd name="T13" fmla="*/ 0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"/>
                  <a:gd name="T22" fmla="*/ 0 h 155"/>
                  <a:gd name="T23" fmla="*/ 42 w 42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" h="155">
                    <a:moveTo>
                      <a:pt x="33" y="0"/>
                    </a:moveTo>
                    <a:cubicBezTo>
                      <a:pt x="42" y="3"/>
                      <a:pt x="42" y="29"/>
                      <a:pt x="41" y="48"/>
                    </a:cubicBezTo>
                    <a:cubicBezTo>
                      <a:pt x="40" y="67"/>
                      <a:pt x="34" y="99"/>
                      <a:pt x="29" y="116"/>
                    </a:cubicBezTo>
                    <a:cubicBezTo>
                      <a:pt x="24" y="133"/>
                      <a:pt x="14" y="155"/>
                      <a:pt x="9" y="152"/>
                    </a:cubicBezTo>
                    <a:cubicBezTo>
                      <a:pt x="4" y="149"/>
                      <a:pt x="2" y="113"/>
                      <a:pt x="1" y="96"/>
                    </a:cubicBezTo>
                    <a:cubicBezTo>
                      <a:pt x="0" y="79"/>
                      <a:pt x="0" y="68"/>
                      <a:pt x="5" y="52"/>
                    </a:cubicBezTo>
                    <a:cubicBezTo>
                      <a:pt x="10" y="36"/>
                      <a:pt x="27" y="11"/>
                      <a:pt x="33" y="0"/>
                    </a:cubicBezTo>
                    <a:close/>
                  </a:path>
                </a:pathLst>
              </a:custGeom>
              <a:solidFill>
                <a:srgbClr val="CC0F00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  <p:grpSp>
        <p:nvGrpSpPr>
          <p:cNvPr id="14" name="Group 54"/>
          <p:cNvGrpSpPr>
            <a:grpSpLocks/>
          </p:cNvGrpSpPr>
          <p:nvPr/>
        </p:nvGrpSpPr>
        <p:grpSpPr bwMode="auto">
          <a:xfrm>
            <a:off x="25400" y="50800"/>
            <a:ext cx="9067800" cy="6705600"/>
            <a:chOff x="168" y="176"/>
            <a:chExt cx="5408" cy="3928"/>
          </a:xfrm>
        </p:grpSpPr>
        <p:sp>
          <p:nvSpPr>
            <p:cNvPr id="27668" name="Freeform 5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9" name="Freeform 5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0" name="Freeform 5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1" name="Freeform 5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2" name="Freeform 5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3" name="Freeform 6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4" name="Freeform 6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5" name="Freeform 6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6 L -0.40539 0.08125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" y="4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3000"/>
                                        <p:tgtEl>
                                          <p:spTgt spid="18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0.00208 L -0.00104 -0.074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6 L -0.40539 0.08125 " pathEditMode="relative" rAng="0" ptsTypes="AA">
                                      <p:cBhvr>
                                        <p:cTn id="2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" y="41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3000"/>
                                        <p:tgtEl>
                                          <p:spTgt spid="18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7222 L -0.00017 -0.16667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000"/>
                            </p:stCondLst>
                            <p:childTnLst>
                              <p:par>
                                <p:cTn id="4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6 L -0.40539 0.08125 " pathEditMode="relative" rAng="0" ptsTypes="AA">
                                      <p:cBhvr>
                                        <p:cTn id="4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" y="41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3000"/>
                                        <p:tgtEl>
                                          <p:spTgt spid="18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6000"/>
                            </p:stCondLst>
                            <p:childTnLst>
                              <p:par>
                                <p:cTn id="4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16667 L -0.00243 -0.26875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000"/>
                            </p:stCondLst>
                            <p:childTnLst>
                              <p:par>
                                <p:cTn id="57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6 L -0.40539 0.08125 " pathEditMode="relative" rAng="0" ptsTypes="AA">
                                      <p:cBhvr>
                                        <p:cTn id="5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" y="41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3000"/>
                                        <p:tgtEl>
                                          <p:spTgt spid="18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2000"/>
                            </p:stCondLst>
                            <p:childTnLst>
                              <p:par>
                                <p:cTn id="6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3000"/>
                            </p:stCondLst>
                            <p:childTnLst>
                              <p:par>
                                <p:cTn id="67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27245 L -0.20746 -0.43981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-84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600000">
                                      <p:cBhvr>
                                        <p:cTn id="7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18" grpId="0" animBg="1"/>
      <p:bldP spid="183319" grpId="0" animBg="1"/>
      <p:bldP spid="183320" grpId="0" animBg="1"/>
      <p:bldP spid="1833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86776" y="5214951"/>
            <a:ext cx="605704" cy="5183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/>
              <a:t>№1</a:t>
            </a:r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Задача № 3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Найдите градусные меры углов 1, 2, 3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00100" y="2643182"/>
            <a:ext cx="742955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071538" y="5000636"/>
            <a:ext cx="742955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35687" y="3178967"/>
            <a:ext cx="4071966" cy="15716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4286248" y="2571744"/>
            <a:ext cx="3929090" cy="278608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28662" y="2285992"/>
            <a:ext cx="511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000100" y="464344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071538" y="5929330"/>
            <a:ext cx="366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643834" y="5786454"/>
            <a:ext cx="449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714612" y="2285992"/>
            <a:ext cx="711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  <a:r>
              <a:rPr lang="en-US" dirty="0" smtClean="0"/>
              <a:t>0°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785918" y="4643446"/>
            <a:ext cx="711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357818" y="2285992"/>
            <a:ext cx="614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130°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715008" y="26431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00892" y="4643446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00826" y="4643446"/>
            <a:ext cx="444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357166"/>
            <a:ext cx="8229600" cy="157163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Задача № 4</a:t>
            </a:r>
            <a:b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Докажите, что </a:t>
            </a: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∠3 = ∠1 + ∠2</a:t>
            </a: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Содержимое 3"/>
          <p:cNvPicPr>
            <a:picLocks/>
          </p:cNvPicPr>
          <p:nvPr/>
        </p:nvPicPr>
        <p:blipFill>
          <a:blip r:embed="rId2" cstate="print"/>
          <a:srcRect l="4688" t="25171" r="23235" b="20888"/>
          <a:stretch>
            <a:fillRect/>
          </a:stretch>
        </p:blipFill>
        <p:spPr bwMode="auto">
          <a:xfrm>
            <a:off x="792200" y="1857364"/>
            <a:ext cx="7559599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028384" y="5517232"/>
            <a:ext cx="10038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dirty="0" smtClean="0"/>
              <a:t>№2 ,№5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120</TotalTime>
  <Words>484</Words>
  <Application>Microsoft Office PowerPoint</Application>
  <PresentationFormat>Экран (4:3)</PresentationFormat>
  <Paragraphs>124</Paragraphs>
  <Slides>18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Открытая</vt:lpstr>
      <vt:lpstr>Формула</vt:lpstr>
      <vt:lpstr>Слайд 1</vt:lpstr>
      <vt:lpstr>Слайд 2</vt:lpstr>
      <vt:lpstr>Задача № 1 Установите соответствие</vt:lpstr>
      <vt:lpstr>Слайд 4</vt:lpstr>
      <vt:lpstr>Практические способы построения параллельных прямых</vt:lpstr>
      <vt:lpstr>Слайд 6</vt:lpstr>
      <vt:lpstr>Слайд 7</vt:lpstr>
      <vt:lpstr> Задача № 3  Найдите градусные меры углов 1, 2, 3 </vt:lpstr>
      <vt:lpstr>Слайд 9</vt:lpstr>
      <vt:lpstr>Задача № 5  Найдите градусные меры углов 1, 2, 3</vt:lpstr>
      <vt:lpstr>Задача № 6  Дано: AB ∣∣ CD, AB = BC, ∠ABF = 45°. Вычислите градусную меру угла ∠ACD</vt:lpstr>
      <vt:lpstr>Слайд 12</vt:lpstr>
      <vt:lpstr>Слайд 13</vt:lpstr>
      <vt:lpstr>Слайд 14</vt:lpstr>
      <vt:lpstr>Слайд 15</vt:lpstr>
      <vt:lpstr>Евклид (III век до н. э.) Древнегреческий математик, автор первого трактата  по геометрии «Начала» (в 13 книгах).</vt:lpstr>
      <vt:lpstr>Параллельные прямые в окружающем нас мире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user</cp:lastModifiedBy>
  <cp:revision>17</cp:revision>
  <dcterms:created xsi:type="dcterms:W3CDTF">2015-02-08T03:13:41Z</dcterms:created>
  <dcterms:modified xsi:type="dcterms:W3CDTF">2021-10-27T13:25:31Z</dcterms:modified>
</cp:coreProperties>
</file>